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0" r:id="rId5"/>
    <p:sldId id="284" r:id="rId6"/>
    <p:sldId id="283" r:id="rId7"/>
    <p:sldId id="285" r:id="rId8"/>
    <p:sldId id="286" r:id="rId9"/>
    <p:sldId id="287" r:id="rId10"/>
    <p:sldId id="282" r:id="rId11"/>
    <p:sldId id="279" r:id="rId12"/>
    <p:sldId id="280" r:id="rId13"/>
    <p:sldId id="281" r:id="rId14"/>
    <p:sldId id="274"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70" autoAdjust="0"/>
    <p:restoredTop sz="94660"/>
  </p:normalViewPr>
  <p:slideViewPr>
    <p:cSldViewPr snapToGrid="0">
      <p:cViewPr varScale="1">
        <p:scale>
          <a:sx n="71" d="100"/>
          <a:sy n="71" d="100"/>
        </p:scale>
        <p:origin x="168" y="776"/>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F3760A-C6D8-5F47-8C0C-F8B14CCF2C65}"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38C0567-0591-A24D-999D-5667A2A9FA5D}">
      <dgm:prSet phldrT="[Text]"/>
      <dgm:spPr/>
      <dgm:t>
        <a:bodyPr/>
        <a:lstStyle/>
        <a:p>
          <a:r>
            <a:rPr lang="en-US" dirty="0"/>
            <a:t>Data Cleaning</a:t>
          </a:r>
        </a:p>
      </dgm:t>
    </dgm:pt>
    <dgm:pt modelId="{39A055AE-19A7-F645-B9F6-DC436CDA570D}" type="parTrans" cxnId="{7E01CDD1-02CA-1B43-A750-C0AD86413C4B}">
      <dgm:prSet/>
      <dgm:spPr/>
      <dgm:t>
        <a:bodyPr/>
        <a:lstStyle/>
        <a:p>
          <a:endParaRPr lang="en-US"/>
        </a:p>
      </dgm:t>
    </dgm:pt>
    <dgm:pt modelId="{BC331CEF-E3AE-C241-BDB9-389545D91769}" type="sibTrans" cxnId="{7E01CDD1-02CA-1B43-A750-C0AD86413C4B}">
      <dgm:prSet/>
      <dgm:spPr/>
      <dgm:t>
        <a:bodyPr/>
        <a:lstStyle/>
        <a:p>
          <a:endParaRPr lang="en-US"/>
        </a:p>
      </dgm:t>
    </dgm:pt>
    <dgm:pt modelId="{8AE05BCA-D72E-9E49-A1EC-79E0DCE5278E}">
      <dgm:prSet phldrT="[Text]"/>
      <dgm:spPr/>
      <dgm:t>
        <a:bodyPr/>
        <a:lstStyle/>
        <a:p>
          <a:r>
            <a:rPr lang="en-US" dirty="0"/>
            <a:t>Univariate analysis</a:t>
          </a:r>
        </a:p>
      </dgm:t>
    </dgm:pt>
    <dgm:pt modelId="{903E3B90-A907-AC4C-B783-3EC5E45C7759}" type="parTrans" cxnId="{910B627C-D628-2843-A23D-352AEA671278}">
      <dgm:prSet/>
      <dgm:spPr/>
      <dgm:t>
        <a:bodyPr/>
        <a:lstStyle/>
        <a:p>
          <a:endParaRPr lang="en-US"/>
        </a:p>
      </dgm:t>
    </dgm:pt>
    <dgm:pt modelId="{F0EB4A32-C5DB-F145-A47A-43BB65ABDA81}" type="sibTrans" cxnId="{910B627C-D628-2843-A23D-352AEA671278}">
      <dgm:prSet/>
      <dgm:spPr/>
      <dgm:t>
        <a:bodyPr/>
        <a:lstStyle/>
        <a:p>
          <a:endParaRPr lang="en-US"/>
        </a:p>
      </dgm:t>
    </dgm:pt>
    <dgm:pt modelId="{EE15A79E-6C77-C244-8690-3ECBD4F9DE98}">
      <dgm:prSet phldrT="[Text]"/>
      <dgm:spPr/>
      <dgm:t>
        <a:bodyPr/>
        <a:lstStyle/>
        <a:p>
          <a:r>
            <a:rPr lang="en-US" dirty="0"/>
            <a:t>Bivariate analysis</a:t>
          </a:r>
        </a:p>
      </dgm:t>
    </dgm:pt>
    <dgm:pt modelId="{10A5093F-374F-C542-A302-E87A34E3A2B5}" type="parTrans" cxnId="{F66E709E-385D-4D41-9D13-6D2DE6845512}">
      <dgm:prSet/>
      <dgm:spPr/>
      <dgm:t>
        <a:bodyPr/>
        <a:lstStyle/>
        <a:p>
          <a:endParaRPr lang="en-US"/>
        </a:p>
      </dgm:t>
    </dgm:pt>
    <dgm:pt modelId="{B3843426-5212-8E43-AECC-2177BC9BCEF6}" type="sibTrans" cxnId="{F66E709E-385D-4D41-9D13-6D2DE6845512}">
      <dgm:prSet/>
      <dgm:spPr/>
      <dgm:t>
        <a:bodyPr/>
        <a:lstStyle/>
        <a:p>
          <a:endParaRPr lang="en-US"/>
        </a:p>
      </dgm:t>
    </dgm:pt>
    <dgm:pt modelId="{B9031A7A-663B-EE4F-B884-F41A86327BB2}">
      <dgm:prSet phldrT="[Text]"/>
      <dgm:spPr/>
      <dgm:t>
        <a:bodyPr/>
        <a:lstStyle/>
        <a:p>
          <a:r>
            <a:rPr lang="en-US" dirty="0"/>
            <a:t>Deriving the metrics</a:t>
          </a:r>
        </a:p>
      </dgm:t>
    </dgm:pt>
    <dgm:pt modelId="{802E7CD9-A9F3-6A42-8AEA-E786545CC5B4}" type="sibTrans" cxnId="{A0B768C6-ADE0-E741-BF4D-34C2AFEAE671}">
      <dgm:prSet/>
      <dgm:spPr/>
      <dgm:t>
        <a:bodyPr/>
        <a:lstStyle/>
        <a:p>
          <a:endParaRPr lang="en-US"/>
        </a:p>
      </dgm:t>
    </dgm:pt>
    <dgm:pt modelId="{E9F259C8-3058-034F-83DE-EC836D75FA81}" type="parTrans" cxnId="{A0B768C6-ADE0-E741-BF4D-34C2AFEAE671}">
      <dgm:prSet/>
      <dgm:spPr/>
      <dgm:t>
        <a:bodyPr/>
        <a:lstStyle/>
        <a:p>
          <a:endParaRPr lang="en-US"/>
        </a:p>
      </dgm:t>
    </dgm:pt>
    <dgm:pt modelId="{DC00F5B9-1C23-684E-974F-7F7BCED49A6B}">
      <dgm:prSet phldrT="[Text]"/>
      <dgm:spPr/>
      <dgm:t>
        <a:bodyPr/>
        <a:lstStyle/>
        <a:p>
          <a:r>
            <a:rPr lang="en-US" dirty="0"/>
            <a:t>Inferences</a:t>
          </a:r>
        </a:p>
      </dgm:t>
    </dgm:pt>
    <dgm:pt modelId="{AD26B4BC-2B3A-7049-A7D0-76FFAB79E891}" type="parTrans" cxnId="{7C1368F7-6173-DB44-BA8F-513B6DFC501D}">
      <dgm:prSet/>
      <dgm:spPr/>
      <dgm:t>
        <a:bodyPr/>
        <a:lstStyle/>
        <a:p>
          <a:endParaRPr lang="en-US"/>
        </a:p>
      </dgm:t>
    </dgm:pt>
    <dgm:pt modelId="{95478A17-EA35-CA47-BC2E-8F4AC1FB9772}" type="sibTrans" cxnId="{7C1368F7-6173-DB44-BA8F-513B6DFC501D}">
      <dgm:prSet/>
      <dgm:spPr/>
      <dgm:t>
        <a:bodyPr/>
        <a:lstStyle/>
        <a:p>
          <a:endParaRPr lang="en-US"/>
        </a:p>
      </dgm:t>
    </dgm:pt>
    <dgm:pt modelId="{AD195E3D-B825-704E-BF70-C58C4F784EB7}" type="pres">
      <dgm:prSet presAssocID="{82F3760A-C6D8-5F47-8C0C-F8B14CCF2C65}" presName="CompostProcess" presStyleCnt="0">
        <dgm:presLayoutVars>
          <dgm:dir/>
          <dgm:resizeHandles val="exact"/>
        </dgm:presLayoutVars>
      </dgm:prSet>
      <dgm:spPr/>
    </dgm:pt>
    <dgm:pt modelId="{015F4C83-1B6C-6748-8707-4E037CDA9217}" type="pres">
      <dgm:prSet presAssocID="{82F3760A-C6D8-5F47-8C0C-F8B14CCF2C65}" presName="arrow" presStyleLbl="bgShp" presStyleIdx="0" presStyleCnt="1"/>
      <dgm:spPr/>
    </dgm:pt>
    <dgm:pt modelId="{D748EDEC-3BCE-FE4B-A433-6E30CE503C9E}" type="pres">
      <dgm:prSet presAssocID="{82F3760A-C6D8-5F47-8C0C-F8B14CCF2C65}" presName="linearProcess" presStyleCnt="0"/>
      <dgm:spPr/>
    </dgm:pt>
    <dgm:pt modelId="{AC06BB44-19E5-0448-BA41-242BD7FAB876}" type="pres">
      <dgm:prSet presAssocID="{038C0567-0591-A24D-999D-5667A2A9FA5D}" presName="textNode" presStyleLbl="node1" presStyleIdx="0" presStyleCnt="5" custScaleX="47842" custScaleY="58893">
        <dgm:presLayoutVars>
          <dgm:bulletEnabled val="1"/>
        </dgm:presLayoutVars>
      </dgm:prSet>
      <dgm:spPr/>
    </dgm:pt>
    <dgm:pt modelId="{7672D0E6-AE97-2A41-A0CA-9D9D16173DAC}" type="pres">
      <dgm:prSet presAssocID="{BC331CEF-E3AE-C241-BDB9-389545D91769}" presName="sibTrans" presStyleCnt="0"/>
      <dgm:spPr/>
    </dgm:pt>
    <dgm:pt modelId="{9BCF4E64-36B4-4043-9D79-DF276C22513A}" type="pres">
      <dgm:prSet presAssocID="{8AE05BCA-D72E-9E49-A1EC-79E0DCE5278E}" presName="textNode" presStyleLbl="node1" presStyleIdx="1" presStyleCnt="5" custScaleX="47321" custScaleY="74578">
        <dgm:presLayoutVars>
          <dgm:bulletEnabled val="1"/>
        </dgm:presLayoutVars>
      </dgm:prSet>
      <dgm:spPr/>
    </dgm:pt>
    <dgm:pt modelId="{18FFE3A1-1C7F-164A-90CA-AEE315E4FA3C}" type="pres">
      <dgm:prSet presAssocID="{F0EB4A32-C5DB-F145-A47A-43BB65ABDA81}" presName="sibTrans" presStyleCnt="0"/>
      <dgm:spPr/>
    </dgm:pt>
    <dgm:pt modelId="{44744146-F7FF-724C-BC84-BEB8CB5C38F5}" type="pres">
      <dgm:prSet presAssocID="{EE15A79E-6C77-C244-8690-3ECBD4F9DE98}" presName="textNode" presStyleLbl="node1" presStyleIdx="2" presStyleCnt="5" custScaleX="45016" custScaleY="73096">
        <dgm:presLayoutVars>
          <dgm:bulletEnabled val="1"/>
        </dgm:presLayoutVars>
      </dgm:prSet>
      <dgm:spPr/>
    </dgm:pt>
    <dgm:pt modelId="{DE72C020-2690-484B-B103-5514A8A89F0B}" type="pres">
      <dgm:prSet presAssocID="{B3843426-5212-8E43-AECC-2177BC9BCEF6}" presName="sibTrans" presStyleCnt="0"/>
      <dgm:spPr/>
    </dgm:pt>
    <dgm:pt modelId="{0EAFC341-A8EF-4F47-A9F5-57C54450281A}" type="pres">
      <dgm:prSet presAssocID="{B9031A7A-663B-EE4F-B884-F41A86327BB2}" presName="textNode" presStyleLbl="node1" presStyleIdx="3" presStyleCnt="5" custScaleX="45016" custScaleY="73096">
        <dgm:presLayoutVars>
          <dgm:bulletEnabled val="1"/>
        </dgm:presLayoutVars>
      </dgm:prSet>
      <dgm:spPr/>
    </dgm:pt>
    <dgm:pt modelId="{ED17D0DA-99FC-AF48-887C-36E236B86C1C}" type="pres">
      <dgm:prSet presAssocID="{802E7CD9-A9F3-6A42-8AEA-E786545CC5B4}" presName="sibTrans" presStyleCnt="0"/>
      <dgm:spPr/>
    </dgm:pt>
    <dgm:pt modelId="{B39CAFE0-621C-5D4F-9569-71DD5286416C}" type="pres">
      <dgm:prSet presAssocID="{DC00F5B9-1C23-684E-974F-7F7BCED49A6B}" presName="textNode" presStyleLbl="node1" presStyleIdx="4" presStyleCnt="5" custScaleX="45016" custScaleY="73096">
        <dgm:presLayoutVars>
          <dgm:bulletEnabled val="1"/>
        </dgm:presLayoutVars>
      </dgm:prSet>
      <dgm:spPr/>
    </dgm:pt>
  </dgm:ptLst>
  <dgm:cxnLst>
    <dgm:cxn modelId="{03961B6A-0ECE-A641-802A-6047F8DD0B51}" type="presOf" srcId="{EE15A79E-6C77-C244-8690-3ECBD4F9DE98}" destId="{44744146-F7FF-724C-BC84-BEB8CB5C38F5}" srcOrd="0" destOrd="0" presId="urn:microsoft.com/office/officeart/2005/8/layout/hProcess9"/>
    <dgm:cxn modelId="{9822866E-1B3C-D74A-83CB-8C516BB49EB2}" type="presOf" srcId="{B9031A7A-663B-EE4F-B884-F41A86327BB2}" destId="{0EAFC341-A8EF-4F47-A9F5-57C54450281A}" srcOrd="0" destOrd="0" presId="urn:microsoft.com/office/officeart/2005/8/layout/hProcess9"/>
    <dgm:cxn modelId="{910B627C-D628-2843-A23D-352AEA671278}" srcId="{82F3760A-C6D8-5F47-8C0C-F8B14CCF2C65}" destId="{8AE05BCA-D72E-9E49-A1EC-79E0DCE5278E}" srcOrd="1" destOrd="0" parTransId="{903E3B90-A907-AC4C-B783-3EC5E45C7759}" sibTransId="{F0EB4A32-C5DB-F145-A47A-43BB65ABDA81}"/>
    <dgm:cxn modelId="{F66E709E-385D-4D41-9D13-6D2DE6845512}" srcId="{82F3760A-C6D8-5F47-8C0C-F8B14CCF2C65}" destId="{EE15A79E-6C77-C244-8690-3ECBD4F9DE98}" srcOrd="2" destOrd="0" parTransId="{10A5093F-374F-C542-A302-E87A34E3A2B5}" sibTransId="{B3843426-5212-8E43-AECC-2177BC9BCEF6}"/>
    <dgm:cxn modelId="{0AD16BA0-7742-9244-88A0-CE38AE0CB157}" type="presOf" srcId="{8AE05BCA-D72E-9E49-A1EC-79E0DCE5278E}" destId="{9BCF4E64-36B4-4043-9D79-DF276C22513A}" srcOrd="0" destOrd="0" presId="urn:microsoft.com/office/officeart/2005/8/layout/hProcess9"/>
    <dgm:cxn modelId="{D4BF23AA-518D-3B49-A230-2657481723EE}" type="presOf" srcId="{82F3760A-C6D8-5F47-8C0C-F8B14CCF2C65}" destId="{AD195E3D-B825-704E-BF70-C58C4F784EB7}" srcOrd="0" destOrd="0" presId="urn:microsoft.com/office/officeart/2005/8/layout/hProcess9"/>
    <dgm:cxn modelId="{A0B768C6-ADE0-E741-BF4D-34C2AFEAE671}" srcId="{82F3760A-C6D8-5F47-8C0C-F8B14CCF2C65}" destId="{B9031A7A-663B-EE4F-B884-F41A86327BB2}" srcOrd="3" destOrd="0" parTransId="{E9F259C8-3058-034F-83DE-EC836D75FA81}" sibTransId="{802E7CD9-A9F3-6A42-8AEA-E786545CC5B4}"/>
    <dgm:cxn modelId="{7E01CDD1-02CA-1B43-A750-C0AD86413C4B}" srcId="{82F3760A-C6D8-5F47-8C0C-F8B14CCF2C65}" destId="{038C0567-0591-A24D-999D-5667A2A9FA5D}" srcOrd="0" destOrd="0" parTransId="{39A055AE-19A7-F645-B9F6-DC436CDA570D}" sibTransId="{BC331CEF-E3AE-C241-BDB9-389545D91769}"/>
    <dgm:cxn modelId="{11B13AE8-7455-D249-B82F-39F8B54C7247}" type="presOf" srcId="{DC00F5B9-1C23-684E-974F-7F7BCED49A6B}" destId="{B39CAFE0-621C-5D4F-9569-71DD5286416C}" srcOrd="0" destOrd="0" presId="urn:microsoft.com/office/officeart/2005/8/layout/hProcess9"/>
    <dgm:cxn modelId="{7C1368F7-6173-DB44-BA8F-513B6DFC501D}" srcId="{82F3760A-C6D8-5F47-8C0C-F8B14CCF2C65}" destId="{DC00F5B9-1C23-684E-974F-7F7BCED49A6B}" srcOrd="4" destOrd="0" parTransId="{AD26B4BC-2B3A-7049-A7D0-76FFAB79E891}" sibTransId="{95478A17-EA35-CA47-BC2E-8F4AC1FB9772}"/>
    <dgm:cxn modelId="{866AA2FA-2A33-7848-91E4-34AEEAFBA250}" type="presOf" srcId="{038C0567-0591-A24D-999D-5667A2A9FA5D}" destId="{AC06BB44-19E5-0448-BA41-242BD7FAB876}" srcOrd="0" destOrd="0" presId="urn:microsoft.com/office/officeart/2005/8/layout/hProcess9"/>
    <dgm:cxn modelId="{2DBFD25A-F85E-C84E-96FE-2E76E26EB3C1}" type="presParOf" srcId="{AD195E3D-B825-704E-BF70-C58C4F784EB7}" destId="{015F4C83-1B6C-6748-8707-4E037CDA9217}" srcOrd="0" destOrd="0" presId="urn:microsoft.com/office/officeart/2005/8/layout/hProcess9"/>
    <dgm:cxn modelId="{EA129E5B-6536-714C-93D0-D737A824B69A}" type="presParOf" srcId="{AD195E3D-B825-704E-BF70-C58C4F784EB7}" destId="{D748EDEC-3BCE-FE4B-A433-6E30CE503C9E}" srcOrd="1" destOrd="0" presId="urn:microsoft.com/office/officeart/2005/8/layout/hProcess9"/>
    <dgm:cxn modelId="{5E6FD5B9-8966-1B46-82C4-55829A8D02B0}" type="presParOf" srcId="{D748EDEC-3BCE-FE4B-A433-6E30CE503C9E}" destId="{AC06BB44-19E5-0448-BA41-242BD7FAB876}" srcOrd="0" destOrd="0" presId="urn:microsoft.com/office/officeart/2005/8/layout/hProcess9"/>
    <dgm:cxn modelId="{DFFCD0D0-703B-884E-948A-75F61F9EDA34}" type="presParOf" srcId="{D748EDEC-3BCE-FE4B-A433-6E30CE503C9E}" destId="{7672D0E6-AE97-2A41-A0CA-9D9D16173DAC}" srcOrd="1" destOrd="0" presId="urn:microsoft.com/office/officeart/2005/8/layout/hProcess9"/>
    <dgm:cxn modelId="{C1FD700A-0FD2-2C4D-BE35-5C4E297BB69D}" type="presParOf" srcId="{D748EDEC-3BCE-FE4B-A433-6E30CE503C9E}" destId="{9BCF4E64-36B4-4043-9D79-DF276C22513A}" srcOrd="2" destOrd="0" presId="urn:microsoft.com/office/officeart/2005/8/layout/hProcess9"/>
    <dgm:cxn modelId="{494646B4-4986-BD4E-A770-34216A78E0F7}" type="presParOf" srcId="{D748EDEC-3BCE-FE4B-A433-6E30CE503C9E}" destId="{18FFE3A1-1C7F-164A-90CA-AEE315E4FA3C}" srcOrd="3" destOrd="0" presId="urn:microsoft.com/office/officeart/2005/8/layout/hProcess9"/>
    <dgm:cxn modelId="{7EBD1F73-BE6C-EC4A-B768-30BEB93218DB}" type="presParOf" srcId="{D748EDEC-3BCE-FE4B-A433-6E30CE503C9E}" destId="{44744146-F7FF-724C-BC84-BEB8CB5C38F5}" srcOrd="4" destOrd="0" presId="urn:microsoft.com/office/officeart/2005/8/layout/hProcess9"/>
    <dgm:cxn modelId="{4BACD04A-BFF8-5F4A-99A8-DB50D68EAA87}" type="presParOf" srcId="{D748EDEC-3BCE-FE4B-A433-6E30CE503C9E}" destId="{DE72C020-2690-484B-B103-5514A8A89F0B}" srcOrd="5" destOrd="0" presId="urn:microsoft.com/office/officeart/2005/8/layout/hProcess9"/>
    <dgm:cxn modelId="{455E94D7-5F7B-2140-9620-21276CA9E79F}" type="presParOf" srcId="{D748EDEC-3BCE-FE4B-A433-6E30CE503C9E}" destId="{0EAFC341-A8EF-4F47-A9F5-57C54450281A}" srcOrd="6" destOrd="0" presId="urn:microsoft.com/office/officeart/2005/8/layout/hProcess9"/>
    <dgm:cxn modelId="{EB71D2F1-616D-5D4D-8E88-0F527F035B50}" type="presParOf" srcId="{D748EDEC-3BCE-FE4B-A433-6E30CE503C9E}" destId="{ED17D0DA-99FC-AF48-887C-36E236B86C1C}" srcOrd="7" destOrd="0" presId="urn:microsoft.com/office/officeart/2005/8/layout/hProcess9"/>
    <dgm:cxn modelId="{CC6019C0-5132-5247-AC43-1D0A52355AD8}" type="presParOf" srcId="{D748EDEC-3BCE-FE4B-A433-6E30CE503C9E}" destId="{B39CAFE0-621C-5D4F-9569-71DD5286416C}"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F4C83-1B6C-6748-8707-4E037CDA9217}">
      <dsp:nvSpPr>
        <dsp:cNvPr id="0" name=""/>
        <dsp:cNvSpPr/>
      </dsp:nvSpPr>
      <dsp:spPr>
        <a:xfrm>
          <a:off x="839914" y="0"/>
          <a:ext cx="9519035" cy="15309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6BB44-19E5-0448-BA41-242BD7FAB876}">
      <dsp:nvSpPr>
        <dsp:cNvPr id="0" name=""/>
        <dsp:cNvSpPr/>
      </dsp:nvSpPr>
      <dsp:spPr>
        <a:xfrm>
          <a:off x="312063" y="585150"/>
          <a:ext cx="1838067" cy="3606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 Cleaning</a:t>
          </a:r>
        </a:p>
      </dsp:txBody>
      <dsp:txXfrm>
        <a:off x="329668" y="602755"/>
        <a:ext cx="1802857" cy="325439"/>
      </dsp:txXfrm>
    </dsp:sp>
    <dsp:sp modelId="{9BCF4E64-36B4-4043-9D79-DF276C22513A}">
      <dsp:nvSpPr>
        <dsp:cNvPr id="0" name=""/>
        <dsp:cNvSpPr/>
      </dsp:nvSpPr>
      <dsp:spPr>
        <a:xfrm>
          <a:off x="2582665" y="537124"/>
          <a:ext cx="1818051" cy="4567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Univariate analysis</a:t>
          </a:r>
        </a:p>
      </dsp:txBody>
      <dsp:txXfrm>
        <a:off x="2604959" y="559418"/>
        <a:ext cx="1773463" cy="412113"/>
      </dsp:txXfrm>
    </dsp:sp>
    <dsp:sp modelId="{44744146-F7FF-724C-BC84-BEB8CB5C38F5}">
      <dsp:nvSpPr>
        <dsp:cNvPr id="0" name=""/>
        <dsp:cNvSpPr/>
      </dsp:nvSpPr>
      <dsp:spPr>
        <a:xfrm>
          <a:off x="4833250" y="541662"/>
          <a:ext cx="1729494" cy="447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Bivariate analysis</a:t>
          </a:r>
        </a:p>
      </dsp:txBody>
      <dsp:txXfrm>
        <a:off x="4855101" y="563513"/>
        <a:ext cx="1685792" cy="403923"/>
      </dsp:txXfrm>
    </dsp:sp>
    <dsp:sp modelId="{0EAFC341-A8EF-4F47-A9F5-57C54450281A}">
      <dsp:nvSpPr>
        <dsp:cNvPr id="0" name=""/>
        <dsp:cNvSpPr/>
      </dsp:nvSpPr>
      <dsp:spPr>
        <a:xfrm>
          <a:off x="6995279" y="541662"/>
          <a:ext cx="1729494" cy="447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Deriving the metrics</a:t>
          </a:r>
        </a:p>
      </dsp:txBody>
      <dsp:txXfrm>
        <a:off x="7017130" y="563513"/>
        <a:ext cx="1685792" cy="403923"/>
      </dsp:txXfrm>
    </dsp:sp>
    <dsp:sp modelId="{B39CAFE0-621C-5D4F-9569-71DD5286416C}">
      <dsp:nvSpPr>
        <dsp:cNvPr id="0" name=""/>
        <dsp:cNvSpPr/>
      </dsp:nvSpPr>
      <dsp:spPr>
        <a:xfrm>
          <a:off x="9157307" y="541662"/>
          <a:ext cx="1729494" cy="44762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Inferences</a:t>
          </a:r>
        </a:p>
      </dsp:txBody>
      <dsp:txXfrm>
        <a:off x="9179158" y="563513"/>
        <a:ext cx="1685792" cy="403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t>27/05/18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t>‹#›</a:t>
            </a:fld>
            <a:endParaRPr lang="en-IN"/>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27/05/18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44667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27/05/18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72535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27/05/18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927597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36469" y="640080"/>
            <a:ext cx="9313817" cy="856138"/>
          </a:xfr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04949" y="1854926"/>
            <a:ext cx="11168742" cy="434426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IN"/>
              <a:t>09-06-2016</a:t>
            </a:r>
            <a:endParaRPr lang="en-IN" dirty="0"/>
          </a:p>
        </p:txBody>
      </p:sp>
      <p:sp>
        <p:nvSpPr>
          <p:cNvPr id="5" name="Footer Placeholder 4"/>
          <p:cNvSpPr>
            <a:spLocks noGrp="1"/>
          </p:cNvSpPr>
          <p:nvPr>
            <p:ph type="ftr" sz="quarter" idx="11"/>
          </p:nvPr>
        </p:nvSpPr>
        <p:spPr/>
        <p:txBody>
          <a:bodyPr/>
          <a:lstStyle/>
          <a:p>
            <a:r>
              <a:rPr lang="en-IN"/>
              <a:t>Investment Case Study</a:t>
            </a:r>
            <a:endParaRPr lang="en-IN" dirty="0"/>
          </a:p>
        </p:txBody>
      </p:sp>
      <p:sp>
        <p:nvSpPr>
          <p:cNvPr id="6" name="Slide Number Placeholder 5"/>
          <p:cNvSpPr>
            <a:spLocks noGrp="1"/>
          </p:cNvSpPr>
          <p:nvPr>
            <p:ph type="sldNum" sz="quarter" idx="12"/>
          </p:nvPr>
        </p:nvSpPr>
        <p:spPr/>
        <p:txBody>
          <a:bodyPr/>
          <a:lstStyle/>
          <a:p>
            <a:r>
              <a:rPr lang="en-IN"/>
              <a:t>1</a:t>
            </a:r>
            <a:endParaRPr lang="en-IN" dirty="0"/>
          </a:p>
        </p:txBody>
      </p:sp>
    </p:spTree>
    <p:extLst>
      <p:ext uri="{BB962C8B-B14F-4D97-AF65-F5344CB8AC3E}">
        <p14:creationId xmlns:p14="http://schemas.microsoft.com/office/powerpoint/2010/main" val="13758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018FE-C8D6-4A9C-A702-41F1E0C1C452}" type="datetimeFigureOut">
              <a:rPr lang="en-IN" smtClean="0"/>
              <a:t>27/05/18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420441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t>27/05/18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02657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t>27/05/18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845587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t>27/05/18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2173476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t>27/05/18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27945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72891" y="987425"/>
            <a:ext cx="6182497" cy="48736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27/05/18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3104558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987424"/>
            <a:ext cx="3933825" cy="106997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018FE-C8D6-4A9C-A702-41F1E0C1C452}" type="datetimeFigureOut">
              <a:rPr lang="en-IN" smtClean="0"/>
              <a:t>27/05/18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4086360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68278" y="705802"/>
            <a:ext cx="9181075" cy="984886"/>
          </a:xfrm>
          <a:prstGeom prst="rect">
            <a:avLst/>
          </a:prstGeom>
        </p:spPr>
        <p:txBody>
          <a:bodyPr vert="horz" lIns="91440" tIns="45720" rIns="91440" bIns="45720" rtlCol="0" anchor="ctr">
            <a:normAutofit/>
          </a:bodyPr>
          <a:lstStyle/>
          <a:p>
            <a:r>
              <a:rPr lang="en-US" dirty="0"/>
              <a:t>CLICK TO EDIT</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18FE-C8D6-4A9C-A702-41F1E0C1C452}" type="datetimeFigureOut">
              <a:rPr lang="en-IN" smtClean="0"/>
              <a:t>27/05/18</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dirty="0"/>
              <a:t>Investment Case Study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IN" dirty="0"/>
              <a:t>1</a:t>
            </a:r>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449353" y="325938"/>
            <a:ext cx="1446786" cy="379864"/>
          </a:xfrm>
          <a:prstGeom prst="rect">
            <a:avLst/>
          </a:prstGeom>
        </p:spPr>
      </p:pic>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0" y="177766"/>
            <a:ext cx="1268279" cy="815011"/>
          </a:xfrm>
          <a:prstGeom prst="rect">
            <a:avLst/>
          </a:prstGeom>
        </p:spPr>
      </p:pic>
    </p:spTree>
    <p:extLst>
      <p:ext uri="{BB962C8B-B14F-4D97-AF65-F5344CB8AC3E}">
        <p14:creationId xmlns:p14="http://schemas.microsoft.com/office/powerpoint/2010/main" val="31535344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 Id="rId9" Type="http://schemas.openxmlformats.org/officeDocument/2006/relationships/image" Target="../media/image14.tiff"/></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image" Target="../media/image19.tiff"/><Relationship Id="rId1" Type="http://schemas.openxmlformats.org/officeDocument/2006/relationships/slideLayout" Target="../slideLayouts/slideLayout2.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9.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tiff"/><Relationship Id="rId7" Type="http://schemas.openxmlformats.org/officeDocument/2006/relationships/image" Target="../media/image34.tiff"/><Relationship Id="rId2" Type="http://schemas.openxmlformats.org/officeDocument/2006/relationships/image" Target="../media/image29.tiff"/><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 Id="rId9" Type="http://schemas.openxmlformats.org/officeDocument/2006/relationships/image" Target="../media/image3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1478" y="344557"/>
            <a:ext cx="9144000" cy="3193774"/>
          </a:xfrm>
        </p:spPr>
        <p:txBody>
          <a:bodyPr>
            <a:normAutofit/>
          </a:bodyPr>
          <a:lstStyle/>
          <a:p>
            <a:r>
              <a:rPr lang="en-IN" sz="2800" dirty="0"/>
              <a:t>EDA CASE STUDY </a:t>
            </a:r>
            <a:br>
              <a:rPr lang="en-IN" sz="2800" dirty="0"/>
            </a:br>
            <a:br>
              <a:rPr lang="en-IN" sz="2800" dirty="0"/>
            </a:br>
            <a:r>
              <a:rPr lang="en-IN" sz="2800" dirty="0"/>
              <a:t>SUBMISSION </a:t>
            </a:r>
          </a:p>
        </p:txBody>
      </p:sp>
      <p:sp>
        <p:nvSpPr>
          <p:cNvPr id="3" name="Subtitle 2"/>
          <p:cNvSpPr>
            <a:spLocks noGrp="1"/>
          </p:cNvSpPr>
          <p:nvPr>
            <p:ph type="subTitle" idx="1"/>
          </p:nvPr>
        </p:nvSpPr>
        <p:spPr>
          <a:xfrm>
            <a:off x="388442" y="4793845"/>
            <a:ext cx="6138856" cy="1531917"/>
          </a:xfrm>
        </p:spPr>
        <p:txBody>
          <a:bodyPr>
            <a:normAutofit fontScale="92500" lnSpcReduction="20000"/>
          </a:bodyPr>
          <a:lstStyle/>
          <a:p>
            <a:pPr algn="l"/>
            <a:r>
              <a:rPr lang="en-IN" sz="1200" dirty="0"/>
              <a:t> </a:t>
            </a:r>
            <a:r>
              <a:rPr lang="en-IN" sz="1800" dirty="0"/>
              <a:t>Group Name:</a:t>
            </a:r>
          </a:p>
          <a:p>
            <a:pPr marL="457200" indent="-457200" algn="l">
              <a:buFont typeface="+mj-lt"/>
              <a:buAutoNum type="arabicPeriod"/>
            </a:pPr>
            <a:r>
              <a:rPr lang="en-IN" sz="1800" dirty="0" err="1"/>
              <a:t>Avinash</a:t>
            </a:r>
            <a:r>
              <a:rPr lang="en-IN" sz="1800" dirty="0"/>
              <a:t> </a:t>
            </a:r>
            <a:r>
              <a:rPr lang="en-IN" sz="1800" dirty="0" err="1"/>
              <a:t>Bhole</a:t>
            </a:r>
            <a:endParaRPr lang="en-IN" sz="1800" dirty="0"/>
          </a:p>
          <a:p>
            <a:pPr marL="457200" indent="-457200" algn="l">
              <a:buFont typeface="+mj-lt"/>
              <a:buAutoNum type="arabicPeriod"/>
            </a:pPr>
            <a:r>
              <a:rPr lang="en-IN" sz="1800" dirty="0" err="1"/>
              <a:t>Baranitharan</a:t>
            </a:r>
            <a:r>
              <a:rPr lang="en-IN" sz="1800" dirty="0"/>
              <a:t> S</a:t>
            </a:r>
          </a:p>
          <a:p>
            <a:pPr marL="457200" indent="-457200" algn="l">
              <a:buFont typeface="+mj-lt"/>
              <a:buAutoNum type="arabicPeriod"/>
            </a:pPr>
            <a:r>
              <a:rPr lang="en-IN" sz="1800" dirty="0"/>
              <a:t>Prashanth Ram </a:t>
            </a:r>
            <a:r>
              <a:rPr lang="en-IN" sz="1800" dirty="0" err="1"/>
              <a:t>Kurumbudel</a:t>
            </a:r>
            <a:endParaRPr lang="en-IN" sz="1800" dirty="0"/>
          </a:p>
          <a:p>
            <a:pPr marL="457200" indent="-457200" algn="l">
              <a:buFont typeface="+mj-lt"/>
              <a:buAutoNum type="arabicPeriod"/>
            </a:pPr>
            <a:r>
              <a:rPr lang="en-IN" sz="1800" dirty="0"/>
              <a:t>Sharmila K</a:t>
            </a:r>
          </a:p>
          <a:p>
            <a:pPr marL="457200" indent="-457200" algn="l">
              <a:buFont typeface="+mj-lt"/>
              <a:buAutoNum type="arabicPeriod"/>
            </a:pPr>
            <a:endParaRPr lang="en-IN" sz="1800" dirty="0"/>
          </a:p>
        </p:txBody>
      </p:sp>
    </p:spTree>
    <p:extLst>
      <p:ext uri="{BB962C8B-B14F-4D97-AF65-F5344CB8AC3E}">
        <p14:creationId xmlns:p14="http://schemas.microsoft.com/office/powerpoint/2010/main" val="3414739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DE51-B037-D346-B674-AD05B4789760}"/>
              </a:ext>
            </a:extLst>
          </p:cNvPr>
          <p:cNvSpPr>
            <a:spLocks noGrp="1"/>
          </p:cNvSpPr>
          <p:nvPr>
            <p:ph type="title"/>
          </p:nvPr>
        </p:nvSpPr>
        <p:spPr/>
        <p:txBody>
          <a:bodyPr/>
          <a:lstStyle/>
          <a:p>
            <a:r>
              <a:rPr lang="en-US" dirty="0"/>
              <a:t>Bivariate Analysis</a:t>
            </a:r>
          </a:p>
        </p:txBody>
      </p:sp>
      <p:sp>
        <p:nvSpPr>
          <p:cNvPr id="3" name="Content Placeholder 2">
            <a:extLst>
              <a:ext uri="{FF2B5EF4-FFF2-40B4-BE49-F238E27FC236}">
                <a16:creationId xmlns:a16="http://schemas.microsoft.com/office/drawing/2014/main" id="{A27DA790-A1C9-C64D-A82C-A1933D706634}"/>
              </a:ext>
            </a:extLst>
          </p:cNvPr>
          <p:cNvSpPr>
            <a:spLocks noGrp="1"/>
          </p:cNvSpPr>
          <p:nvPr>
            <p:ph idx="1"/>
          </p:nvPr>
        </p:nvSpPr>
        <p:spPr/>
        <p:txBody>
          <a:bodyPr>
            <a:normAutofit/>
          </a:bodyPr>
          <a:lstStyle/>
          <a:p>
            <a:r>
              <a:rPr lang="en-US" sz="1800" dirty="0">
                <a:latin typeface="+mn-lt"/>
              </a:rPr>
              <a:t>The below plot shows the correlation between the numeric variables</a:t>
            </a:r>
          </a:p>
        </p:txBody>
      </p:sp>
      <p:pic>
        <p:nvPicPr>
          <p:cNvPr id="4" name="Picture 3">
            <a:extLst>
              <a:ext uri="{FF2B5EF4-FFF2-40B4-BE49-F238E27FC236}">
                <a16:creationId xmlns:a16="http://schemas.microsoft.com/office/drawing/2014/main" id="{5294BFAC-266A-9040-AD6C-DF0A55505C0C}"/>
              </a:ext>
            </a:extLst>
          </p:cNvPr>
          <p:cNvPicPr>
            <a:picLocks noChangeAspect="1"/>
          </p:cNvPicPr>
          <p:nvPr/>
        </p:nvPicPr>
        <p:blipFill>
          <a:blip r:embed="rId2"/>
          <a:stretch>
            <a:fillRect/>
          </a:stretch>
        </p:blipFill>
        <p:spPr>
          <a:xfrm>
            <a:off x="404949" y="2326554"/>
            <a:ext cx="3963882" cy="4231341"/>
          </a:xfrm>
          <a:prstGeom prst="rect">
            <a:avLst/>
          </a:prstGeom>
        </p:spPr>
      </p:pic>
    </p:spTree>
    <p:extLst>
      <p:ext uri="{BB962C8B-B14F-4D97-AF65-F5344CB8AC3E}">
        <p14:creationId xmlns:p14="http://schemas.microsoft.com/office/powerpoint/2010/main" val="2014927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129" y="640080"/>
            <a:ext cx="9313817" cy="856138"/>
          </a:xfrm>
        </p:spPr>
        <p:txBody>
          <a:bodyPr>
            <a:normAutofit/>
          </a:bodyPr>
          <a:lstStyle/>
          <a:p>
            <a:r>
              <a:rPr lang="en-IN" sz="2400" dirty="0"/>
              <a:t>Summary metrics – Unordered categorical values </a:t>
            </a:r>
          </a:p>
        </p:txBody>
      </p:sp>
      <p:graphicFrame>
        <p:nvGraphicFramePr>
          <p:cNvPr id="6" name="Table 5">
            <a:extLst>
              <a:ext uri="{FF2B5EF4-FFF2-40B4-BE49-F238E27FC236}">
                <a16:creationId xmlns:a16="http://schemas.microsoft.com/office/drawing/2014/main" id="{4C216C9B-85CA-4240-9AB7-00A700B45248}"/>
              </a:ext>
            </a:extLst>
          </p:cNvPr>
          <p:cNvGraphicFramePr>
            <a:graphicFrameLocks noGrp="1"/>
          </p:cNvGraphicFramePr>
          <p:nvPr>
            <p:extLst>
              <p:ext uri="{D42A27DB-BD31-4B8C-83A1-F6EECF244321}">
                <p14:modId xmlns:p14="http://schemas.microsoft.com/office/powerpoint/2010/main" val="2931710171"/>
              </p:ext>
            </p:extLst>
          </p:nvPr>
        </p:nvGraphicFramePr>
        <p:xfrm>
          <a:off x="278296" y="1257213"/>
          <a:ext cx="11582400" cy="4302760"/>
        </p:xfrm>
        <a:graphic>
          <a:graphicData uri="http://schemas.openxmlformats.org/drawingml/2006/table">
            <a:tbl>
              <a:tblPr firstRow="1" bandRow="1">
                <a:tableStyleId>{5C22544A-7EE6-4342-B048-85BDC9FD1C3A}</a:tableStyleId>
              </a:tblPr>
              <a:tblGrid>
                <a:gridCol w="897515">
                  <a:extLst>
                    <a:ext uri="{9D8B030D-6E8A-4147-A177-3AD203B41FA5}">
                      <a16:colId xmlns:a16="http://schemas.microsoft.com/office/drawing/2014/main" val="603571095"/>
                    </a:ext>
                  </a:extLst>
                </a:gridCol>
                <a:gridCol w="1583718">
                  <a:extLst>
                    <a:ext uri="{9D8B030D-6E8A-4147-A177-3AD203B41FA5}">
                      <a16:colId xmlns:a16="http://schemas.microsoft.com/office/drawing/2014/main" val="809611484"/>
                    </a:ext>
                  </a:extLst>
                </a:gridCol>
                <a:gridCol w="1257300">
                  <a:extLst>
                    <a:ext uri="{9D8B030D-6E8A-4147-A177-3AD203B41FA5}">
                      <a16:colId xmlns:a16="http://schemas.microsoft.com/office/drawing/2014/main" val="1734251008"/>
                    </a:ext>
                  </a:extLst>
                </a:gridCol>
                <a:gridCol w="1567542">
                  <a:extLst>
                    <a:ext uri="{9D8B030D-6E8A-4147-A177-3AD203B41FA5}">
                      <a16:colId xmlns:a16="http://schemas.microsoft.com/office/drawing/2014/main" val="2073928649"/>
                    </a:ext>
                  </a:extLst>
                </a:gridCol>
                <a:gridCol w="1632858">
                  <a:extLst>
                    <a:ext uri="{9D8B030D-6E8A-4147-A177-3AD203B41FA5}">
                      <a16:colId xmlns:a16="http://schemas.microsoft.com/office/drawing/2014/main" val="1410265251"/>
                    </a:ext>
                  </a:extLst>
                </a:gridCol>
                <a:gridCol w="4643467">
                  <a:extLst>
                    <a:ext uri="{9D8B030D-6E8A-4147-A177-3AD203B41FA5}">
                      <a16:colId xmlns:a16="http://schemas.microsoft.com/office/drawing/2014/main" val="1301506987"/>
                    </a:ext>
                  </a:extLst>
                </a:gridCol>
              </a:tblGrid>
              <a:tr h="370840">
                <a:tc>
                  <a:txBody>
                    <a:bodyPr/>
                    <a:lstStyle/>
                    <a:p>
                      <a:r>
                        <a:rPr lang="en-IN" dirty="0"/>
                        <a:t>No.</a:t>
                      </a:r>
                    </a:p>
                  </a:txBody>
                  <a:tcPr/>
                </a:tc>
                <a:tc>
                  <a:txBody>
                    <a:bodyPr/>
                    <a:lstStyle/>
                    <a:p>
                      <a:r>
                        <a:rPr lang="en-IN" dirty="0"/>
                        <a:t>Variable Name</a:t>
                      </a:r>
                    </a:p>
                  </a:txBody>
                  <a:tcPr/>
                </a:tc>
                <a:tc>
                  <a:txBody>
                    <a:bodyPr/>
                    <a:lstStyle/>
                    <a:p>
                      <a:r>
                        <a:rPr lang="en-IN" dirty="0"/>
                        <a:t>Top</a:t>
                      </a:r>
                    </a:p>
                  </a:txBody>
                  <a:tcPr/>
                </a:tc>
                <a:tc>
                  <a:txBody>
                    <a:bodyPr/>
                    <a:lstStyle/>
                    <a:p>
                      <a:r>
                        <a:rPr lang="en-IN" dirty="0"/>
                        <a:t>Frequency</a:t>
                      </a:r>
                    </a:p>
                  </a:txBody>
                  <a:tcPr/>
                </a:tc>
                <a:tc>
                  <a:txBody>
                    <a:bodyPr/>
                    <a:lstStyle/>
                    <a:p>
                      <a:r>
                        <a:rPr lang="en-IN" dirty="0"/>
                        <a:t>Observation</a:t>
                      </a:r>
                    </a:p>
                  </a:txBody>
                  <a:tcPr/>
                </a:tc>
                <a:tc>
                  <a:txBody>
                    <a:bodyPr/>
                    <a:lstStyle/>
                    <a:p>
                      <a:r>
                        <a:rPr lang="en-IN" dirty="0"/>
                        <a:t>Inference </a:t>
                      </a:r>
                    </a:p>
                  </a:txBody>
                  <a:tcPr/>
                </a:tc>
                <a:extLst>
                  <a:ext uri="{0D108BD9-81ED-4DB2-BD59-A6C34878D82A}">
                    <a16:rowId xmlns:a16="http://schemas.microsoft.com/office/drawing/2014/main" val="3056357103"/>
                  </a:ext>
                </a:extLst>
              </a:tr>
              <a:tr h="370840">
                <a:tc>
                  <a:txBody>
                    <a:bodyPr/>
                    <a:lstStyle/>
                    <a:p>
                      <a:r>
                        <a:rPr lang="en-IN" sz="1200" dirty="0"/>
                        <a:t>1</a:t>
                      </a:r>
                    </a:p>
                  </a:txBody>
                  <a:tcPr/>
                </a:tc>
                <a:tc>
                  <a:txBody>
                    <a:bodyPr/>
                    <a:lstStyle/>
                    <a:p>
                      <a:r>
                        <a:rPr lang="en-IN" sz="1200" dirty="0"/>
                        <a:t>Grade</a:t>
                      </a:r>
                    </a:p>
                  </a:txBody>
                  <a:tcPr/>
                </a:tc>
                <a:tc>
                  <a:txBody>
                    <a:bodyPr/>
                    <a:lstStyle/>
                    <a:p>
                      <a:r>
                        <a:rPr lang="en-IN" sz="1200" dirty="0"/>
                        <a:t>B</a:t>
                      </a:r>
                    </a:p>
                  </a:txBody>
                  <a:tcPr/>
                </a:tc>
                <a:tc>
                  <a:txBody>
                    <a:bodyPr/>
                    <a:lstStyle/>
                    <a:p>
                      <a:r>
                        <a:rPr lang="en-IN" sz="1200" dirty="0"/>
                        <a:t>11149</a:t>
                      </a:r>
                    </a:p>
                  </a:txBody>
                  <a:tcPr/>
                </a:tc>
                <a:tc>
                  <a:txBody>
                    <a:bodyPr/>
                    <a:lstStyle/>
                    <a:p>
                      <a:r>
                        <a:rPr lang="en-IN" sz="1200" dirty="0"/>
                        <a:t>Most number of loans with Grade ‘B’ in the Fully paid and Default status </a:t>
                      </a:r>
                    </a:p>
                  </a:txBody>
                  <a:tcPr/>
                </a:tc>
                <a:tc>
                  <a:txBody>
                    <a:bodyPr/>
                    <a:lstStyle/>
                    <a:p>
                      <a:r>
                        <a:rPr lang="en-US" sz="1200" dirty="0">
                          <a:effectLst/>
                        </a:rPr>
                        <a:t>Most of the defaulter in the dataset are in the 'B' ,'C' and 'D' grade </a:t>
                      </a:r>
                    </a:p>
                    <a:p>
                      <a:r>
                        <a:rPr lang="en-US" sz="1200" dirty="0">
                          <a:effectLst/>
                        </a:rPr>
                        <a:t>50% of loans defaulted are in the grade 'G' and 'F’ respectively </a:t>
                      </a:r>
                      <a:endParaRPr lang="en-IN" sz="1200" dirty="0"/>
                    </a:p>
                  </a:txBody>
                  <a:tcPr/>
                </a:tc>
                <a:extLst>
                  <a:ext uri="{0D108BD9-81ED-4DB2-BD59-A6C34878D82A}">
                    <a16:rowId xmlns:a16="http://schemas.microsoft.com/office/drawing/2014/main" val="753281568"/>
                  </a:ext>
                </a:extLst>
              </a:tr>
              <a:tr h="370840">
                <a:tc>
                  <a:txBody>
                    <a:bodyPr/>
                    <a:lstStyle/>
                    <a:p>
                      <a:r>
                        <a:rPr lang="en-IN" sz="1200" dirty="0"/>
                        <a:t>2</a:t>
                      </a:r>
                    </a:p>
                  </a:txBody>
                  <a:tcPr/>
                </a:tc>
                <a:tc>
                  <a:txBody>
                    <a:bodyPr/>
                    <a:lstStyle/>
                    <a:p>
                      <a:r>
                        <a:rPr lang="en-IN" sz="1200" dirty="0"/>
                        <a:t>Address state</a:t>
                      </a:r>
                    </a:p>
                  </a:txBody>
                  <a:tcPr/>
                </a:tc>
                <a:tc>
                  <a:txBody>
                    <a:bodyPr/>
                    <a:lstStyle/>
                    <a:p>
                      <a:r>
                        <a:rPr lang="en-IN" sz="1200" dirty="0"/>
                        <a:t>CA</a:t>
                      </a:r>
                    </a:p>
                  </a:txBody>
                  <a:tcPr/>
                </a:tc>
                <a:tc>
                  <a:txBody>
                    <a:bodyPr/>
                    <a:lstStyle/>
                    <a:p>
                      <a:r>
                        <a:rPr lang="en-IN" sz="1200" dirty="0"/>
                        <a:t>6678</a:t>
                      </a:r>
                    </a:p>
                  </a:txBody>
                  <a:tcPr/>
                </a:tc>
                <a:tc>
                  <a:txBody>
                    <a:bodyPr/>
                    <a:lstStyle/>
                    <a:p>
                      <a:r>
                        <a:rPr lang="en-IN" sz="1200" dirty="0"/>
                        <a:t>CA top with 6678 records </a:t>
                      </a:r>
                    </a:p>
                  </a:txBody>
                  <a:tcPr/>
                </a:tc>
                <a:tc>
                  <a:txBody>
                    <a:bodyPr/>
                    <a:lstStyle/>
                    <a:p>
                      <a:r>
                        <a:rPr lang="en-IN" sz="1200" dirty="0" err="1"/>
                        <a:t>Neveda</a:t>
                      </a:r>
                      <a:r>
                        <a:rPr lang="en-IN" sz="1200" dirty="0"/>
                        <a:t> highest with most number of loans defaulted (28%)</a:t>
                      </a:r>
                    </a:p>
                  </a:txBody>
                  <a:tcPr/>
                </a:tc>
                <a:extLst>
                  <a:ext uri="{0D108BD9-81ED-4DB2-BD59-A6C34878D82A}">
                    <a16:rowId xmlns:a16="http://schemas.microsoft.com/office/drawing/2014/main" val="4122699262"/>
                  </a:ext>
                </a:extLst>
              </a:tr>
              <a:tr h="370840">
                <a:tc>
                  <a:txBody>
                    <a:bodyPr/>
                    <a:lstStyle/>
                    <a:p>
                      <a:r>
                        <a:rPr lang="en-IN" sz="1200" dirty="0"/>
                        <a:t>3</a:t>
                      </a:r>
                    </a:p>
                  </a:txBody>
                  <a:tcPr/>
                </a:tc>
                <a:tc>
                  <a:txBody>
                    <a:bodyPr/>
                    <a:lstStyle/>
                    <a:p>
                      <a:r>
                        <a:rPr lang="en-IN" sz="1200" dirty="0"/>
                        <a:t>Home Ownership</a:t>
                      </a:r>
                    </a:p>
                  </a:txBody>
                  <a:tcPr/>
                </a:tc>
                <a:tc>
                  <a:txBody>
                    <a:bodyPr/>
                    <a:lstStyle/>
                    <a:p>
                      <a:r>
                        <a:rPr lang="en-IN" sz="1200" dirty="0"/>
                        <a:t>RENT</a:t>
                      </a:r>
                    </a:p>
                  </a:txBody>
                  <a:tcPr/>
                </a:tc>
                <a:tc>
                  <a:txBody>
                    <a:bodyPr/>
                    <a:lstStyle/>
                    <a:p>
                      <a:r>
                        <a:rPr lang="en-IN" sz="1200" dirty="0"/>
                        <a:t>17667</a:t>
                      </a:r>
                    </a:p>
                  </a:txBody>
                  <a:tcPr/>
                </a:tc>
                <a:tc>
                  <a:txBody>
                    <a:bodyPr/>
                    <a:lstStyle/>
                    <a:p>
                      <a:r>
                        <a:rPr lang="en-IN" sz="1200" dirty="0"/>
                        <a:t>RENT top with 17667 records</a:t>
                      </a:r>
                    </a:p>
                  </a:txBody>
                  <a:tcPr/>
                </a:tc>
                <a:tc>
                  <a:txBody>
                    <a:bodyPr/>
                    <a:lstStyle/>
                    <a:p>
                      <a:r>
                        <a:rPr lang="en-IN" sz="1200" dirty="0"/>
                        <a:t>50% of the loans defaulted are not having home and 40% in Mortgage </a:t>
                      </a:r>
                    </a:p>
                    <a:p>
                      <a:r>
                        <a:rPr lang="en-US" sz="1200" dirty="0">
                          <a:effectLst/>
                        </a:rPr>
                        <a:t>23% of the  loans defaulted in the category "OTHER"  followed by RENT</a:t>
                      </a:r>
                      <a:endParaRPr lang="en-IN" sz="1200" dirty="0"/>
                    </a:p>
                  </a:txBody>
                  <a:tcPr/>
                </a:tc>
                <a:extLst>
                  <a:ext uri="{0D108BD9-81ED-4DB2-BD59-A6C34878D82A}">
                    <a16:rowId xmlns:a16="http://schemas.microsoft.com/office/drawing/2014/main" val="2909742236"/>
                  </a:ext>
                </a:extLst>
              </a:tr>
              <a:tr h="370840">
                <a:tc>
                  <a:txBody>
                    <a:bodyPr/>
                    <a:lstStyle/>
                    <a:p>
                      <a:r>
                        <a:rPr lang="en-IN" sz="1200" dirty="0"/>
                        <a:t>4</a:t>
                      </a:r>
                    </a:p>
                  </a:txBody>
                  <a:tcPr/>
                </a:tc>
                <a:tc>
                  <a:txBody>
                    <a:bodyPr/>
                    <a:lstStyle/>
                    <a:p>
                      <a:r>
                        <a:rPr lang="en-IN" sz="1200" dirty="0"/>
                        <a:t>Verification status</a:t>
                      </a:r>
                    </a:p>
                  </a:txBody>
                  <a:tcPr/>
                </a:tc>
                <a:tc>
                  <a:txBody>
                    <a:bodyPr/>
                    <a:lstStyle/>
                    <a:p>
                      <a:r>
                        <a:rPr lang="en-IN" sz="1200" dirty="0"/>
                        <a:t>Not Verified</a:t>
                      </a:r>
                    </a:p>
                  </a:txBody>
                  <a:tcPr/>
                </a:tc>
                <a:tc>
                  <a:txBody>
                    <a:bodyPr/>
                    <a:lstStyle/>
                    <a:p>
                      <a:r>
                        <a:rPr lang="en-IN" sz="1200" dirty="0"/>
                        <a:t>15554</a:t>
                      </a:r>
                    </a:p>
                  </a:txBody>
                  <a:tcPr/>
                </a:tc>
                <a:tc>
                  <a:txBody>
                    <a:bodyPr/>
                    <a:lstStyle/>
                    <a:p>
                      <a:r>
                        <a:rPr lang="en-IN" sz="1200" dirty="0"/>
                        <a:t>Not verified top with 15554 records</a:t>
                      </a:r>
                    </a:p>
                  </a:txBody>
                  <a:tcPr/>
                </a:tc>
                <a:tc>
                  <a:txBody>
                    <a:bodyPr/>
                    <a:lstStyle/>
                    <a:p>
                      <a:r>
                        <a:rPr lang="en-IN" sz="1200" dirty="0"/>
                        <a:t>37% of the loans defaulted are in not verified and verified status </a:t>
                      </a:r>
                    </a:p>
                    <a:p>
                      <a:r>
                        <a:rPr lang="en-US" sz="1200" dirty="0">
                          <a:effectLst/>
                        </a:rPr>
                        <a:t>20% of the loans defaulted with verification status has verified </a:t>
                      </a:r>
                      <a:endParaRPr lang="en-IN" sz="1200" dirty="0"/>
                    </a:p>
                  </a:txBody>
                  <a:tcPr/>
                </a:tc>
                <a:extLst>
                  <a:ext uri="{0D108BD9-81ED-4DB2-BD59-A6C34878D82A}">
                    <a16:rowId xmlns:a16="http://schemas.microsoft.com/office/drawing/2014/main" val="141254781"/>
                  </a:ext>
                </a:extLst>
              </a:tr>
              <a:tr h="370840">
                <a:tc>
                  <a:txBody>
                    <a:bodyPr/>
                    <a:lstStyle/>
                    <a:p>
                      <a:r>
                        <a:rPr lang="en-IN" sz="1200" dirty="0"/>
                        <a:t>5</a:t>
                      </a:r>
                    </a:p>
                  </a:txBody>
                  <a:tcPr/>
                </a:tc>
                <a:tc>
                  <a:txBody>
                    <a:bodyPr/>
                    <a:lstStyle/>
                    <a:p>
                      <a:r>
                        <a:rPr lang="en-IN" sz="1200" dirty="0"/>
                        <a:t>Employment Length</a:t>
                      </a:r>
                    </a:p>
                  </a:txBody>
                  <a:tcPr/>
                </a:tc>
                <a:tc>
                  <a:txBody>
                    <a:bodyPr/>
                    <a:lstStyle/>
                    <a:p>
                      <a:r>
                        <a:rPr lang="en-IN" sz="1200" dirty="0"/>
                        <a:t>10+ years</a:t>
                      </a:r>
                    </a:p>
                  </a:txBody>
                  <a:tcPr/>
                </a:tc>
                <a:tc>
                  <a:txBody>
                    <a:bodyPr/>
                    <a:lstStyle/>
                    <a:p>
                      <a:r>
                        <a:rPr lang="en-IN" sz="1200" dirty="0"/>
                        <a:t>8368</a:t>
                      </a:r>
                    </a:p>
                  </a:txBody>
                  <a:tcPr/>
                </a:tc>
                <a:tc>
                  <a:txBody>
                    <a:bodyPr/>
                    <a:lstStyle/>
                    <a:p>
                      <a:r>
                        <a:rPr lang="en-IN" sz="1200" dirty="0"/>
                        <a:t>10+ years top with 8368 records</a:t>
                      </a:r>
                    </a:p>
                  </a:txBody>
                  <a:tcPr/>
                </a:tc>
                <a:tc>
                  <a:txBody>
                    <a:bodyPr/>
                    <a:lstStyle/>
                    <a:p>
                      <a:r>
                        <a:rPr lang="en-IN" sz="1200" dirty="0"/>
                        <a:t>25% loans defaulted are in employment length &gt;10 years followed by &lt;1 year with 11.5%</a:t>
                      </a:r>
                    </a:p>
                    <a:p>
                      <a:r>
                        <a:rPr lang="en-US" sz="1200" dirty="0">
                          <a:effectLst/>
                        </a:rPr>
                        <a:t>10+ years, 7 years and 5 years with most number of defaults in the ratio </a:t>
                      </a:r>
                      <a:endParaRPr lang="en-IN" sz="1200" dirty="0"/>
                    </a:p>
                  </a:txBody>
                  <a:tcPr/>
                </a:tc>
                <a:extLst>
                  <a:ext uri="{0D108BD9-81ED-4DB2-BD59-A6C34878D82A}">
                    <a16:rowId xmlns:a16="http://schemas.microsoft.com/office/drawing/2014/main" val="1830130847"/>
                  </a:ext>
                </a:extLst>
              </a:tr>
              <a:tr h="370840">
                <a:tc>
                  <a:txBody>
                    <a:bodyPr/>
                    <a:lstStyle/>
                    <a:p>
                      <a:r>
                        <a:rPr lang="en-IN" sz="1200" dirty="0"/>
                        <a:t>6</a:t>
                      </a:r>
                    </a:p>
                  </a:txBody>
                  <a:tcPr/>
                </a:tc>
                <a:tc>
                  <a:txBody>
                    <a:bodyPr/>
                    <a:lstStyle/>
                    <a:p>
                      <a:r>
                        <a:rPr lang="en-IN" sz="1200" dirty="0"/>
                        <a:t>Purpose (Credit Mix)</a:t>
                      </a:r>
                    </a:p>
                  </a:txBody>
                  <a:tcPr/>
                </a:tc>
                <a:tc>
                  <a:txBody>
                    <a:bodyPr/>
                    <a:lstStyle/>
                    <a:p>
                      <a:r>
                        <a:rPr lang="en-IN" sz="1200" dirty="0"/>
                        <a:t>Debt consolidation</a:t>
                      </a:r>
                    </a:p>
                  </a:txBody>
                  <a:tcPr/>
                </a:tc>
                <a:tc>
                  <a:txBody>
                    <a:bodyPr/>
                    <a:lstStyle/>
                    <a:p>
                      <a:r>
                        <a:rPr lang="en-IN" sz="1200" dirty="0"/>
                        <a:t>2623</a:t>
                      </a:r>
                    </a:p>
                  </a:txBody>
                  <a:tcPr/>
                </a:tc>
                <a:tc>
                  <a:txBody>
                    <a:bodyPr/>
                    <a:lstStyle/>
                    <a:p>
                      <a:r>
                        <a:rPr lang="en-IN" sz="1200" dirty="0"/>
                        <a:t>Debt Consolidation with 20% of the defaulters</a:t>
                      </a:r>
                    </a:p>
                  </a:txBody>
                  <a:tcPr/>
                </a:tc>
                <a:tc>
                  <a:txBody>
                    <a:bodyPr/>
                    <a:lstStyle/>
                    <a:p>
                      <a:r>
                        <a:rPr lang="en-IN" sz="1200" dirty="0"/>
                        <a:t>Small business defaulted with 36% of the defaults</a:t>
                      </a:r>
                    </a:p>
                  </a:txBody>
                  <a:tcPr/>
                </a:tc>
                <a:extLst>
                  <a:ext uri="{0D108BD9-81ED-4DB2-BD59-A6C34878D82A}">
                    <a16:rowId xmlns:a16="http://schemas.microsoft.com/office/drawing/2014/main" val="1947459591"/>
                  </a:ext>
                </a:extLst>
              </a:tr>
              <a:tr h="370840">
                <a:tc>
                  <a:txBody>
                    <a:bodyPr/>
                    <a:lstStyle/>
                    <a:p>
                      <a:r>
                        <a:rPr lang="en-IN" sz="1200" dirty="0"/>
                        <a:t>7</a:t>
                      </a:r>
                    </a:p>
                  </a:txBody>
                  <a:tcPr/>
                </a:tc>
                <a:tc>
                  <a:txBody>
                    <a:bodyPr/>
                    <a:lstStyle/>
                    <a:p>
                      <a:r>
                        <a:rPr lang="en-IN" sz="1200" dirty="0"/>
                        <a:t>TERM</a:t>
                      </a:r>
                    </a:p>
                  </a:txBody>
                  <a:tcPr/>
                </a:tc>
                <a:tc>
                  <a:txBody>
                    <a:bodyPr/>
                    <a:lstStyle/>
                    <a:p>
                      <a:r>
                        <a:rPr lang="en-IN" sz="1200" dirty="0"/>
                        <a:t>36 months</a:t>
                      </a:r>
                    </a:p>
                  </a:txBody>
                  <a:tcPr/>
                </a:tc>
                <a:tc>
                  <a:txBody>
                    <a:bodyPr/>
                    <a:lstStyle/>
                    <a:p>
                      <a:r>
                        <a:rPr lang="en-IN" sz="1200" dirty="0"/>
                        <a:t>27000</a:t>
                      </a:r>
                    </a:p>
                  </a:txBody>
                  <a:tcPr/>
                </a:tc>
                <a:tc>
                  <a:txBody>
                    <a:bodyPr/>
                    <a:lstStyle/>
                    <a:p>
                      <a:r>
                        <a:rPr lang="en-IN" sz="1200" dirty="0"/>
                        <a:t>66% fully paid in the term 36 months</a:t>
                      </a:r>
                    </a:p>
                  </a:txBody>
                  <a:tcPr/>
                </a:tc>
                <a:tc>
                  <a:txBody>
                    <a:bodyPr/>
                    <a:lstStyle/>
                    <a:p>
                      <a:r>
                        <a:rPr lang="en-IN" sz="1200" dirty="0"/>
                        <a:t>Term with 60 months have highest defaults in the ratio (33%) – 1 in 3 defaults</a:t>
                      </a:r>
                    </a:p>
                  </a:txBody>
                  <a:tcPr/>
                </a:tc>
                <a:extLst>
                  <a:ext uri="{0D108BD9-81ED-4DB2-BD59-A6C34878D82A}">
                    <a16:rowId xmlns:a16="http://schemas.microsoft.com/office/drawing/2014/main" val="410917194"/>
                  </a:ext>
                </a:extLst>
              </a:tr>
            </a:tbl>
          </a:graphicData>
        </a:graphic>
      </p:graphicFrame>
    </p:spTree>
    <p:extLst>
      <p:ext uri="{BB962C8B-B14F-4D97-AF65-F5344CB8AC3E}">
        <p14:creationId xmlns:p14="http://schemas.microsoft.com/office/powerpoint/2010/main" val="810265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1ACB299-0C5D-47D6-8D97-66F8FAC6FB9E}"/>
              </a:ext>
            </a:extLst>
          </p:cNvPr>
          <p:cNvSpPr txBox="1">
            <a:spLocks/>
          </p:cNvSpPr>
          <p:nvPr/>
        </p:nvSpPr>
        <p:spPr>
          <a:xfrm>
            <a:off x="327281" y="652385"/>
            <a:ext cx="9313817" cy="8561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Times New Roman" panose="02020603050405020304" pitchFamily="18" charset="0"/>
                <a:ea typeface="+mj-ea"/>
                <a:cs typeface="Times New Roman" panose="02020603050405020304" pitchFamily="18" charset="0"/>
              </a:defRPr>
            </a:lvl1pPr>
          </a:lstStyle>
          <a:p>
            <a:r>
              <a:rPr lang="en-IN" sz="2400" dirty="0"/>
              <a:t>Summary metrics – Ordered categorical values </a:t>
            </a:r>
          </a:p>
        </p:txBody>
      </p:sp>
      <p:graphicFrame>
        <p:nvGraphicFramePr>
          <p:cNvPr id="8" name="Table 7">
            <a:extLst>
              <a:ext uri="{FF2B5EF4-FFF2-40B4-BE49-F238E27FC236}">
                <a16:creationId xmlns:a16="http://schemas.microsoft.com/office/drawing/2014/main" id="{CC03048D-76D1-453D-A805-B2C0E57897BC}"/>
              </a:ext>
            </a:extLst>
          </p:cNvPr>
          <p:cNvGraphicFramePr>
            <a:graphicFrameLocks noGrp="1"/>
          </p:cNvGraphicFramePr>
          <p:nvPr>
            <p:extLst>
              <p:ext uri="{D42A27DB-BD31-4B8C-83A1-F6EECF244321}">
                <p14:modId xmlns:p14="http://schemas.microsoft.com/office/powerpoint/2010/main" val="1979963046"/>
              </p:ext>
            </p:extLst>
          </p:nvPr>
        </p:nvGraphicFramePr>
        <p:xfrm>
          <a:off x="327281" y="1279923"/>
          <a:ext cx="11690548" cy="5439477"/>
        </p:xfrm>
        <a:graphic>
          <a:graphicData uri="http://schemas.openxmlformats.org/drawingml/2006/table">
            <a:tbl>
              <a:tblPr firstRow="1" bandRow="1">
                <a:tableStyleId>{5C22544A-7EE6-4342-B048-85BDC9FD1C3A}</a:tableStyleId>
              </a:tblPr>
              <a:tblGrid>
                <a:gridCol w="610680">
                  <a:extLst>
                    <a:ext uri="{9D8B030D-6E8A-4147-A177-3AD203B41FA5}">
                      <a16:colId xmlns:a16="http://schemas.microsoft.com/office/drawing/2014/main" val="603571095"/>
                    </a:ext>
                  </a:extLst>
                </a:gridCol>
                <a:gridCol w="1881623">
                  <a:extLst>
                    <a:ext uri="{9D8B030D-6E8A-4147-A177-3AD203B41FA5}">
                      <a16:colId xmlns:a16="http://schemas.microsoft.com/office/drawing/2014/main" val="809611484"/>
                    </a:ext>
                  </a:extLst>
                </a:gridCol>
                <a:gridCol w="1178890">
                  <a:extLst>
                    <a:ext uri="{9D8B030D-6E8A-4147-A177-3AD203B41FA5}">
                      <a16:colId xmlns:a16="http://schemas.microsoft.com/office/drawing/2014/main" val="1734251008"/>
                    </a:ext>
                  </a:extLst>
                </a:gridCol>
                <a:gridCol w="1041666">
                  <a:extLst>
                    <a:ext uri="{9D8B030D-6E8A-4147-A177-3AD203B41FA5}">
                      <a16:colId xmlns:a16="http://schemas.microsoft.com/office/drawing/2014/main" val="2073928649"/>
                    </a:ext>
                  </a:extLst>
                </a:gridCol>
                <a:gridCol w="1054787">
                  <a:extLst>
                    <a:ext uri="{9D8B030D-6E8A-4147-A177-3AD203B41FA5}">
                      <a16:colId xmlns:a16="http://schemas.microsoft.com/office/drawing/2014/main" val="1410265251"/>
                    </a:ext>
                  </a:extLst>
                </a:gridCol>
                <a:gridCol w="1895318">
                  <a:extLst>
                    <a:ext uri="{9D8B030D-6E8A-4147-A177-3AD203B41FA5}">
                      <a16:colId xmlns:a16="http://schemas.microsoft.com/office/drawing/2014/main" val="1301506987"/>
                    </a:ext>
                  </a:extLst>
                </a:gridCol>
                <a:gridCol w="4027584">
                  <a:extLst>
                    <a:ext uri="{9D8B030D-6E8A-4147-A177-3AD203B41FA5}">
                      <a16:colId xmlns:a16="http://schemas.microsoft.com/office/drawing/2014/main" val="378514457"/>
                    </a:ext>
                  </a:extLst>
                </a:gridCol>
              </a:tblGrid>
              <a:tr h="501717">
                <a:tc>
                  <a:txBody>
                    <a:bodyPr/>
                    <a:lstStyle/>
                    <a:p>
                      <a:r>
                        <a:rPr lang="en-IN" dirty="0"/>
                        <a:t>No.</a:t>
                      </a:r>
                    </a:p>
                  </a:txBody>
                  <a:tcPr/>
                </a:tc>
                <a:tc>
                  <a:txBody>
                    <a:bodyPr/>
                    <a:lstStyle/>
                    <a:p>
                      <a:r>
                        <a:rPr lang="en-IN" dirty="0"/>
                        <a:t>Variable Name</a:t>
                      </a:r>
                    </a:p>
                  </a:txBody>
                  <a:tcPr/>
                </a:tc>
                <a:tc>
                  <a:txBody>
                    <a:bodyPr/>
                    <a:lstStyle/>
                    <a:p>
                      <a:r>
                        <a:rPr lang="en-IN" dirty="0"/>
                        <a:t>Mean</a:t>
                      </a:r>
                    </a:p>
                  </a:txBody>
                  <a:tcPr/>
                </a:tc>
                <a:tc>
                  <a:txBody>
                    <a:bodyPr/>
                    <a:lstStyle/>
                    <a:p>
                      <a:r>
                        <a:rPr lang="en-IN" dirty="0"/>
                        <a:t>Median</a:t>
                      </a:r>
                    </a:p>
                  </a:txBody>
                  <a:tcPr/>
                </a:tc>
                <a:tc>
                  <a:txBody>
                    <a:bodyPr/>
                    <a:lstStyle/>
                    <a:p>
                      <a:r>
                        <a:rPr lang="en-IN" dirty="0"/>
                        <a:t>Outlier</a:t>
                      </a:r>
                    </a:p>
                  </a:txBody>
                  <a:tcPr/>
                </a:tc>
                <a:tc>
                  <a:txBody>
                    <a:bodyPr/>
                    <a:lstStyle/>
                    <a:p>
                      <a:r>
                        <a:rPr lang="en-IN" dirty="0"/>
                        <a:t>Observation  </a:t>
                      </a:r>
                    </a:p>
                  </a:txBody>
                  <a:tcPr/>
                </a:tc>
                <a:tc>
                  <a:txBody>
                    <a:bodyPr/>
                    <a:lstStyle/>
                    <a:p>
                      <a:r>
                        <a:rPr lang="en-IN" dirty="0"/>
                        <a:t>Inference</a:t>
                      </a:r>
                    </a:p>
                  </a:txBody>
                  <a:tcPr/>
                </a:tc>
                <a:extLst>
                  <a:ext uri="{0D108BD9-81ED-4DB2-BD59-A6C34878D82A}">
                    <a16:rowId xmlns:a16="http://schemas.microsoft.com/office/drawing/2014/main" val="3056357103"/>
                  </a:ext>
                </a:extLst>
              </a:tr>
              <a:tr h="401494">
                <a:tc>
                  <a:txBody>
                    <a:bodyPr/>
                    <a:lstStyle/>
                    <a:p>
                      <a:r>
                        <a:rPr lang="en-IN" sz="1200" dirty="0"/>
                        <a:t>1</a:t>
                      </a:r>
                    </a:p>
                  </a:txBody>
                  <a:tcPr/>
                </a:tc>
                <a:tc>
                  <a:txBody>
                    <a:bodyPr/>
                    <a:lstStyle/>
                    <a:p>
                      <a:r>
                        <a:rPr lang="en-IN" sz="1200" dirty="0"/>
                        <a:t>Annual Income</a:t>
                      </a:r>
                    </a:p>
                  </a:txBody>
                  <a:tcPr/>
                </a:tc>
                <a:tc>
                  <a:txBody>
                    <a:bodyPr/>
                    <a:lstStyle/>
                    <a:p>
                      <a:r>
                        <a:rPr lang="en-IN" sz="1200" dirty="0"/>
                        <a:t>6940</a:t>
                      </a:r>
                    </a:p>
                  </a:txBody>
                  <a:tcPr/>
                </a:tc>
                <a:tc>
                  <a:txBody>
                    <a:bodyPr/>
                    <a:lstStyle/>
                    <a:p>
                      <a:r>
                        <a:rPr lang="en-IN" sz="1200" dirty="0"/>
                        <a:t>60000</a:t>
                      </a:r>
                    </a:p>
                  </a:txBody>
                  <a:tcPr/>
                </a:tc>
                <a:tc>
                  <a:txBody>
                    <a:bodyPr/>
                    <a:lstStyle/>
                    <a:p>
                      <a:r>
                        <a:rPr lang="en-IN" sz="1200" dirty="0"/>
                        <a:t>600000 </a:t>
                      </a:r>
                    </a:p>
                  </a:txBody>
                  <a:tcPr/>
                </a:tc>
                <a:tc>
                  <a:txBody>
                    <a:bodyPr/>
                    <a:lstStyle/>
                    <a:p>
                      <a:r>
                        <a:rPr lang="en-IN" sz="1200" dirty="0"/>
                        <a:t>Median (50%) of annual income is 60000 </a:t>
                      </a:r>
                    </a:p>
                  </a:txBody>
                  <a:tcPr/>
                </a:tc>
                <a:tc>
                  <a:txBody>
                    <a:bodyPr/>
                    <a:lstStyle/>
                    <a:p>
                      <a:pPr marL="228600" indent="-228600">
                        <a:buAutoNum type="arabicPeriod"/>
                      </a:pPr>
                      <a:r>
                        <a:rPr lang="en-IN" sz="1200" dirty="0"/>
                        <a:t>Removed the outlier data for correct observations </a:t>
                      </a:r>
                    </a:p>
                    <a:p>
                      <a:pPr marL="228600" indent="-228600">
                        <a:buAutoNum type="arabicPeriod"/>
                      </a:pPr>
                      <a:r>
                        <a:rPr lang="en-IN" sz="1200" dirty="0"/>
                        <a:t>50% of the members defaulted in the income group 50000</a:t>
                      </a:r>
                    </a:p>
                    <a:p>
                      <a:pPr marL="228600" indent="-228600">
                        <a:buAutoNum type="arabicPeriod"/>
                      </a:pPr>
                      <a:r>
                        <a:rPr lang="en-IN" sz="1200" dirty="0"/>
                        <a:t>Annual income range (0-10000) have highest number of defaulters with 23%</a:t>
                      </a:r>
                    </a:p>
                  </a:txBody>
                  <a:tcPr/>
                </a:tc>
                <a:extLst>
                  <a:ext uri="{0D108BD9-81ED-4DB2-BD59-A6C34878D82A}">
                    <a16:rowId xmlns:a16="http://schemas.microsoft.com/office/drawing/2014/main" val="753281568"/>
                  </a:ext>
                </a:extLst>
              </a:tr>
              <a:tr h="321480">
                <a:tc>
                  <a:txBody>
                    <a:bodyPr/>
                    <a:lstStyle/>
                    <a:p>
                      <a:r>
                        <a:rPr lang="en-IN" sz="1200" dirty="0"/>
                        <a:t>2</a:t>
                      </a:r>
                    </a:p>
                  </a:txBody>
                  <a:tcPr/>
                </a:tc>
                <a:tc>
                  <a:txBody>
                    <a:bodyPr/>
                    <a:lstStyle/>
                    <a:p>
                      <a:r>
                        <a:rPr lang="en-IN" sz="1200" dirty="0" err="1"/>
                        <a:t>Dti</a:t>
                      </a:r>
                      <a:r>
                        <a:rPr lang="en-IN" sz="1200" dirty="0"/>
                        <a:t> (Debt to Income ratio)</a:t>
                      </a:r>
                    </a:p>
                  </a:txBody>
                  <a:tcPr/>
                </a:tc>
                <a:tc>
                  <a:txBody>
                    <a:bodyPr/>
                    <a:lstStyle/>
                    <a:p>
                      <a:r>
                        <a:rPr lang="en-IN" sz="1200" dirty="0"/>
                        <a:t>13.3</a:t>
                      </a:r>
                    </a:p>
                  </a:txBody>
                  <a:tcPr/>
                </a:tc>
                <a:tc>
                  <a:txBody>
                    <a:bodyPr/>
                    <a:lstStyle/>
                    <a:p>
                      <a:r>
                        <a:rPr lang="en-IN" sz="1200" dirty="0"/>
                        <a:t>13.43</a:t>
                      </a:r>
                    </a:p>
                  </a:txBody>
                  <a:tcPr/>
                </a:tc>
                <a:tc>
                  <a:txBody>
                    <a:bodyPr/>
                    <a:lstStyle/>
                    <a:p>
                      <a:r>
                        <a:rPr lang="en-IN" sz="1200" dirty="0"/>
                        <a:t>29.9</a:t>
                      </a:r>
                    </a:p>
                  </a:txBody>
                  <a:tcPr/>
                </a:tc>
                <a:tc>
                  <a:txBody>
                    <a:bodyPr/>
                    <a:lstStyle/>
                    <a:p>
                      <a:r>
                        <a:rPr lang="en-IN" sz="1200" dirty="0"/>
                        <a:t>50% of DTI is 13.43</a:t>
                      </a:r>
                    </a:p>
                  </a:txBody>
                  <a:tcPr/>
                </a:tc>
                <a:tc>
                  <a:txBody>
                    <a:bodyPr/>
                    <a:lstStyle/>
                    <a:p>
                      <a:r>
                        <a:rPr lang="en-IN" sz="1200" dirty="0"/>
                        <a:t>DTI group range (20-23) have highest number of defaulters in ratio</a:t>
                      </a:r>
                    </a:p>
                  </a:txBody>
                  <a:tcPr/>
                </a:tc>
                <a:extLst>
                  <a:ext uri="{0D108BD9-81ED-4DB2-BD59-A6C34878D82A}">
                    <a16:rowId xmlns:a16="http://schemas.microsoft.com/office/drawing/2014/main" val="4122699262"/>
                  </a:ext>
                </a:extLst>
              </a:tr>
              <a:tr h="358369">
                <a:tc>
                  <a:txBody>
                    <a:bodyPr/>
                    <a:lstStyle/>
                    <a:p>
                      <a:r>
                        <a:rPr lang="en-IN" sz="1200" dirty="0"/>
                        <a:t>3</a:t>
                      </a:r>
                    </a:p>
                  </a:txBody>
                  <a:tcPr/>
                </a:tc>
                <a:tc>
                  <a:txBody>
                    <a:bodyPr/>
                    <a:lstStyle/>
                    <a:p>
                      <a:r>
                        <a:rPr lang="en-IN" sz="1200" dirty="0"/>
                        <a:t>Installment </a:t>
                      </a:r>
                    </a:p>
                  </a:txBody>
                  <a:tcPr/>
                </a:tc>
                <a:tc>
                  <a:txBody>
                    <a:bodyPr/>
                    <a:lstStyle/>
                    <a:p>
                      <a:r>
                        <a:rPr lang="en-IN" sz="1200" dirty="0"/>
                        <a:t>324</a:t>
                      </a:r>
                    </a:p>
                  </a:txBody>
                  <a:tcPr/>
                </a:tc>
                <a:tc>
                  <a:txBody>
                    <a:bodyPr/>
                    <a:lstStyle/>
                    <a:p>
                      <a:r>
                        <a:rPr lang="en-IN" sz="1200" dirty="0"/>
                        <a:t>300</a:t>
                      </a:r>
                    </a:p>
                  </a:txBody>
                  <a:tcPr/>
                </a:tc>
                <a:tc>
                  <a:txBody>
                    <a:bodyPr/>
                    <a:lstStyle/>
                    <a:p>
                      <a:r>
                        <a:rPr lang="en-IN" sz="1200" dirty="0"/>
                        <a:t>1305</a:t>
                      </a:r>
                    </a:p>
                  </a:txBody>
                  <a:tcPr/>
                </a:tc>
                <a:tc>
                  <a:txBody>
                    <a:bodyPr/>
                    <a:lstStyle/>
                    <a:p>
                      <a:r>
                        <a:rPr lang="en-IN" sz="1200" dirty="0"/>
                        <a:t>235 records with more than 1000 instalment period</a:t>
                      </a:r>
                    </a:p>
                  </a:txBody>
                  <a:tcPr/>
                </a:tc>
                <a:tc>
                  <a:txBody>
                    <a:bodyPr/>
                    <a:lstStyle/>
                    <a:p>
                      <a:r>
                        <a:rPr lang="en-IN" sz="1200" dirty="0"/>
                        <a:t>Not removed any data for analysis</a:t>
                      </a:r>
                    </a:p>
                    <a:p>
                      <a:r>
                        <a:rPr lang="en-US" sz="1200" dirty="0">
                          <a:effectLst/>
                        </a:rPr>
                        <a:t>50% of the members defaulted in the installment range of 300</a:t>
                      </a:r>
                      <a:r>
                        <a:rPr lang="en-IN" sz="1200" dirty="0"/>
                        <a:t> </a:t>
                      </a:r>
                    </a:p>
                  </a:txBody>
                  <a:tcPr/>
                </a:tc>
                <a:extLst>
                  <a:ext uri="{0D108BD9-81ED-4DB2-BD59-A6C34878D82A}">
                    <a16:rowId xmlns:a16="http://schemas.microsoft.com/office/drawing/2014/main" val="2909742236"/>
                  </a:ext>
                </a:extLst>
              </a:tr>
              <a:tr h="358369">
                <a:tc>
                  <a:txBody>
                    <a:bodyPr/>
                    <a:lstStyle/>
                    <a:p>
                      <a:r>
                        <a:rPr lang="en-IN" sz="1200" dirty="0"/>
                        <a:t>4</a:t>
                      </a:r>
                    </a:p>
                  </a:txBody>
                  <a:tcPr/>
                </a:tc>
                <a:tc>
                  <a:txBody>
                    <a:bodyPr/>
                    <a:lstStyle/>
                    <a:p>
                      <a:r>
                        <a:rPr lang="en-IN" sz="1200" dirty="0"/>
                        <a:t>Loan amount / Funded amount</a:t>
                      </a:r>
                    </a:p>
                  </a:txBody>
                  <a:tcPr/>
                </a:tc>
                <a:tc>
                  <a:txBody>
                    <a:bodyPr/>
                    <a:lstStyle/>
                    <a:p>
                      <a:r>
                        <a:rPr lang="en-IN" sz="1200" dirty="0"/>
                        <a:t>11149</a:t>
                      </a:r>
                    </a:p>
                  </a:txBody>
                  <a:tcPr/>
                </a:tc>
                <a:tc>
                  <a:txBody>
                    <a:bodyPr/>
                    <a:lstStyle/>
                    <a:p>
                      <a:r>
                        <a:rPr lang="en-IN" sz="1200" dirty="0"/>
                        <a:t>10000</a:t>
                      </a:r>
                    </a:p>
                  </a:txBody>
                  <a:tcPr/>
                </a:tc>
                <a:tc>
                  <a:txBody>
                    <a:bodyPr/>
                    <a:lstStyle/>
                    <a:p>
                      <a:r>
                        <a:rPr lang="en-IN" sz="1200" dirty="0"/>
                        <a:t>NA</a:t>
                      </a:r>
                    </a:p>
                  </a:txBody>
                  <a:tcPr/>
                </a:tc>
                <a:tc>
                  <a:txBody>
                    <a:bodyPr/>
                    <a:lstStyle/>
                    <a:p>
                      <a:r>
                        <a:rPr lang="en-IN" sz="1200" dirty="0"/>
                        <a:t>Median value of loan amount is 10000</a:t>
                      </a:r>
                    </a:p>
                  </a:txBody>
                  <a:tcPr/>
                </a:tc>
                <a:tc>
                  <a:txBody>
                    <a:bodyPr/>
                    <a:lstStyle/>
                    <a:p>
                      <a:r>
                        <a:rPr lang="en-US" sz="1200" dirty="0"/>
                        <a:t>50% of the members defaulted in the funded amount of 10000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Loan amount / funded amount range (30000-31000) have highest number of defaulters in ratio (40%)</a:t>
                      </a:r>
                    </a:p>
                  </a:txBody>
                  <a:tcPr/>
                </a:tc>
                <a:extLst>
                  <a:ext uri="{0D108BD9-81ED-4DB2-BD59-A6C34878D82A}">
                    <a16:rowId xmlns:a16="http://schemas.microsoft.com/office/drawing/2014/main" val="141254781"/>
                  </a:ext>
                </a:extLst>
              </a:tr>
              <a:tr h="290677">
                <a:tc>
                  <a:txBody>
                    <a:bodyPr/>
                    <a:lstStyle/>
                    <a:p>
                      <a:r>
                        <a:rPr lang="en-IN" sz="1200" dirty="0"/>
                        <a:t>5</a:t>
                      </a:r>
                    </a:p>
                  </a:txBody>
                  <a:tcPr/>
                </a:tc>
                <a:tc>
                  <a:txBody>
                    <a:bodyPr/>
                    <a:lstStyle/>
                    <a:p>
                      <a:r>
                        <a:rPr lang="en-IN" sz="1200" dirty="0"/>
                        <a:t>Revolving balance (Credit balance / credit exposure)</a:t>
                      </a:r>
                    </a:p>
                  </a:txBody>
                  <a:tcPr/>
                </a:tc>
                <a:tc>
                  <a:txBody>
                    <a:bodyPr/>
                    <a:lstStyle/>
                    <a:p>
                      <a:r>
                        <a:rPr lang="en-IN" sz="1200" dirty="0"/>
                        <a:t>13373</a:t>
                      </a:r>
                    </a:p>
                  </a:txBody>
                  <a:tcPr/>
                </a:tc>
                <a:tc>
                  <a:txBody>
                    <a:bodyPr/>
                    <a:lstStyle/>
                    <a:p>
                      <a:endParaRPr lang="en-IN" sz="1200" dirty="0"/>
                    </a:p>
                  </a:txBody>
                  <a:tcPr/>
                </a:tc>
                <a:tc>
                  <a:txBody>
                    <a:bodyPr/>
                    <a:lstStyle/>
                    <a:p>
                      <a:endParaRPr lang="en-IN" sz="1200" dirty="0"/>
                    </a:p>
                  </a:txBody>
                  <a:tcPr/>
                </a:tc>
                <a:tc>
                  <a:txBody>
                    <a:bodyPr/>
                    <a:lstStyle/>
                    <a:p>
                      <a:endParaRPr lang="en-IN" sz="1200" dirty="0"/>
                    </a:p>
                  </a:txBody>
                  <a:tcPr/>
                </a:tc>
                <a:tc>
                  <a:txBody>
                    <a:bodyPr/>
                    <a:lstStyle/>
                    <a:p>
                      <a:endParaRPr lang="en-IN" sz="1200" dirty="0"/>
                    </a:p>
                  </a:txBody>
                  <a:tcPr/>
                </a:tc>
                <a:extLst>
                  <a:ext uri="{0D108BD9-81ED-4DB2-BD59-A6C34878D82A}">
                    <a16:rowId xmlns:a16="http://schemas.microsoft.com/office/drawing/2014/main" val="1830130847"/>
                  </a:ext>
                </a:extLst>
              </a:tr>
              <a:tr h="290677">
                <a:tc>
                  <a:txBody>
                    <a:bodyPr/>
                    <a:lstStyle/>
                    <a:p>
                      <a:r>
                        <a:rPr lang="en-IN" sz="1200" dirty="0"/>
                        <a:t>6</a:t>
                      </a:r>
                    </a:p>
                  </a:txBody>
                  <a:tcPr/>
                </a:tc>
                <a:tc>
                  <a:txBody>
                    <a:bodyPr/>
                    <a:lstStyle/>
                    <a:p>
                      <a:r>
                        <a:rPr lang="en-IN" sz="1200" dirty="0"/>
                        <a:t>Revolving </a:t>
                      </a:r>
                      <a:r>
                        <a:rPr lang="en-IN" sz="1200" dirty="0" err="1"/>
                        <a:t>uti</a:t>
                      </a:r>
                      <a:r>
                        <a:rPr lang="en-IN" sz="1200" dirty="0"/>
                        <a:t> ( Credit </a:t>
                      </a:r>
                      <a:r>
                        <a:rPr lang="en-IN" sz="1200" dirty="0" err="1"/>
                        <a:t>utiliation</a:t>
                      </a:r>
                      <a:r>
                        <a:rPr lang="en-IN" sz="1200" dirty="0"/>
                        <a:t>)</a:t>
                      </a:r>
                    </a:p>
                  </a:txBody>
                  <a:tcPr/>
                </a:tc>
                <a:tc>
                  <a:txBody>
                    <a:bodyPr/>
                    <a:lstStyle/>
                    <a:p>
                      <a:r>
                        <a:rPr lang="en-IN" sz="1200" dirty="0"/>
                        <a:t>0.48</a:t>
                      </a:r>
                    </a:p>
                  </a:txBody>
                  <a:tcPr/>
                </a:tc>
                <a:tc>
                  <a:txBody>
                    <a:bodyPr/>
                    <a:lstStyle/>
                    <a:p>
                      <a:r>
                        <a:rPr lang="en-IN" sz="1200" dirty="0"/>
                        <a:t>0.5</a:t>
                      </a:r>
                    </a:p>
                  </a:txBody>
                  <a:tcPr/>
                </a:tc>
                <a:tc>
                  <a:txBody>
                    <a:bodyPr/>
                    <a:lstStyle/>
                    <a:p>
                      <a:r>
                        <a:rPr lang="en-IN" sz="1200" dirty="0"/>
                        <a:t>NA</a:t>
                      </a:r>
                    </a:p>
                  </a:txBody>
                  <a:tcPr/>
                </a:tc>
                <a:tc>
                  <a:txBody>
                    <a:bodyPr/>
                    <a:lstStyle/>
                    <a:p>
                      <a:r>
                        <a:rPr lang="en-IN" sz="1200" dirty="0"/>
                        <a:t>Medan value of Revolving </a:t>
                      </a:r>
                      <a:r>
                        <a:rPr lang="en-IN" sz="1200" dirty="0" err="1"/>
                        <a:t>util</a:t>
                      </a:r>
                      <a:r>
                        <a:rPr lang="en-IN" sz="1200" dirty="0"/>
                        <a:t> is 0.5(50%)</a:t>
                      </a:r>
                    </a:p>
                  </a:txBody>
                  <a:tcPr/>
                </a:tc>
                <a:tc>
                  <a:txBody>
                    <a:bodyPr/>
                    <a:lstStyle/>
                    <a:p>
                      <a:r>
                        <a:rPr lang="en-IN" sz="1200" dirty="0"/>
                        <a:t>Credit utilization range (89-99) have highest number of defaults in the ratio (21%)</a:t>
                      </a:r>
                    </a:p>
                  </a:txBody>
                  <a:tcPr/>
                </a:tc>
                <a:extLst>
                  <a:ext uri="{0D108BD9-81ED-4DB2-BD59-A6C34878D82A}">
                    <a16:rowId xmlns:a16="http://schemas.microsoft.com/office/drawing/2014/main" val="1031845665"/>
                  </a:ext>
                </a:extLst>
              </a:tr>
              <a:tr h="290677">
                <a:tc>
                  <a:txBody>
                    <a:bodyPr/>
                    <a:lstStyle/>
                    <a:p>
                      <a:r>
                        <a:rPr lang="en-IN" sz="1200" dirty="0"/>
                        <a:t>7</a:t>
                      </a:r>
                    </a:p>
                  </a:txBody>
                  <a:tcPr/>
                </a:tc>
                <a:tc>
                  <a:txBody>
                    <a:bodyPr/>
                    <a:lstStyle/>
                    <a:p>
                      <a:r>
                        <a:rPr lang="en-IN" sz="1200" dirty="0"/>
                        <a:t>Interest Rate</a:t>
                      </a:r>
                    </a:p>
                  </a:txBody>
                  <a:tcPr/>
                </a:tc>
                <a:tc>
                  <a:txBody>
                    <a:bodyPr/>
                    <a:lstStyle/>
                    <a:p>
                      <a:r>
                        <a:rPr lang="en-IN" sz="1200" dirty="0"/>
                        <a:t>14</a:t>
                      </a:r>
                    </a:p>
                  </a:txBody>
                  <a:tcPr/>
                </a:tc>
                <a:tc>
                  <a:txBody>
                    <a:bodyPr/>
                    <a:lstStyle/>
                    <a:p>
                      <a:r>
                        <a:rPr lang="en-IN" sz="1200" dirty="0"/>
                        <a:t>14</a:t>
                      </a:r>
                    </a:p>
                  </a:txBody>
                  <a:tcPr/>
                </a:tc>
                <a:tc>
                  <a:txBody>
                    <a:bodyPr/>
                    <a:lstStyle/>
                    <a:p>
                      <a:r>
                        <a:rPr lang="en-IN" sz="1200" dirty="0"/>
                        <a:t>NA</a:t>
                      </a:r>
                    </a:p>
                  </a:txBody>
                  <a:tcPr/>
                </a:tc>
                <a:tc>
                  <a:txBody>
                    <a:bodyPr/>
                    <a:lstStyle/>
                    <a:p>
                      <a:r>
                        <a:rPr lang="en-IN" sz="1200" dirty="0"/>
                        <a:t>50% of the interest rate group is 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Interest group range (22-24) have highest number of defaulters in ratio (46.5%)</a:t>
                      </a:r>
                    </a:p>
                  </a:txBody>
                  <a:tcPr/>
                </a:tc>
                <a:extLst>
                  <a:ext uri="{0D108BD9-81ED-4DB2-BD59-A6C34878D82A}">
                    <a16:rowId xmlns:a16="http://schemas.microsoft.com/office/drawing/2014/main" val="529295618"/>
                  </a:ext>
                </a:extLst>
              </a:tr>
              <a:tr h="290677">
                <a:tc>
                  <a:txBody>
                    <a:bodyPr/>
                    <a:lstStyle/>
                    <a:p>
                      <a:r>
                        <a:rPr lang="en-IN" sz="1200" dirty="0"/>
                        <a:t>8</a:t>
                      </a:r>
                    </a:p>
                  </a:txBody>
                  <a:tcPr/>
                </a:tc>
                <a:tc>
                  <a:txBody>
                    <a:bodyPr/>
                    <a:lstStyle/>
                    <a:p>
                      <a:r>
                        <a:rPr lang="en-IN" sz="1200" dirty="0"/>
                        <a:t>Public record bankruptcies</a:t>
                      </a:r>
                    </a:p>
                  </a:txBody>
                  <a:tcPr/>
                </a:tc>
                <a:tc>
                  <a:txBody>
                    <a:bodyPr/>
                    <a:lstStyle/>
                    <a:p>
                      <a:r>
                        <a:rPr lang="en-IN" sz="1200" dirty="0"/>
                        <a:t>1</a:t>
                      </a:r>
                    </a:p>
                  </a:txBody>
                  <a:tcPr/>
                </a:tc>
                <a:tc>
                  <a:txBody>
                    <a:bodyPr/>
                    <a:lstStyle/>
                    <a:p>
                      <a:r>
                        <a:rPr lang="en-IN" sz="1200" dirty="0"/>
                        <a:t>0</a:t>
                      </a:r>
                    </a:p>
                  </a:txBody>
                  <a:tcPr/>
                </a:tc>
                <a:tc>
                  <a:txBody>
                    <a:bodyPr/>
                    <a:lstStyle/>
                    <a:p>
                      <a:r>
                        <a:rPr lang="en-IN" sz="1200" dirty="0"/>
                        <a:t>NA</a:t>
                      </a:r>
                    </a:p>
                  </a:txBody>
                  <a:tcPr/>
                </a:tc>
                <a:tc>
                  <a:txBody>
                    <a:bodyPr/>
                    <a:lstStyle/>
                    <a:p>
                      <a:r>
                        <a:rPr lang="en-IN" sz="1200" dirty="0"/>
                        <a:t>93% of the fully paid have 0 public record bankruptcies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Public record bankruptcies with more than 1 have highest number of defaults in the ratio . 2 out of 3 defaulted . Very small population. Hence would go with 1 as the range </a:t>
                      </a:r>
                    </a:p>
                  </a:txBody>
                  <a:tcPr/>
                </a:tc>
                <a:extLst>
                  <a:ext uri="{0D108BD9-81ED-4DB2-BD59-A6C34878D82A}">
                    <a16:rowId xmlns:a16="http://schemas.microsoft.com/office/drawing/2014/main" val="1182972545"/>
                  </a:ext>
                </a:extLst>
              </a:tr>
            </a:tbl>
          </a:graphicData>
        </a:graphic>
      </p:graphicFrame>
    </p:spTree>
    <p:extLst>
      <p:ext uri="{BB962C8B-B14F-4D97-AF65-F5344CB8AC3E}">
        <p14:creationId xmlns:p14="http://schemas.microsoft.com/office/powerpoint/2010/main" val="3764716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112" y="640080"/>
            <a:ext cx="9313817" cy="856138"/>
          </a:xfrm>
        </p:spPr>
        <p:txBody>
          <a:bodyPr>
            <a:normAutofit/>
          </a:bodyPr>
          <a:lstStyle/>
          <a:p>
            <a:r>
              <a:rPr lang="en-IN" sz="2800" dirty="0"/>
              <a:t>Derived metrics summary </a:t>
            </a:r>
          </a:p>
        </p:txBody>
      </p:sp>
      <p:graphicFrame>
        <p:nvGraphicFramePr>
          <p:cNvPr id="6" name="Table 5">
            <a:extLst>
              <a:ext uri="{FF2B5EF4-FFF2-40B4-BE49-F238E27FC236}">
                <a16:creationId xmlns:a16="http://schemas.microsoft.com/office/drawing/2014/main" id="{4C216C9B-85CA-4240-9AB7-00A700B45248}"/>
              </a:ext>
            </a:extLst>
          </p:cNvPr>
          <p:cNvGraphicFramePr>
            <a:graphicFrameLocks noGrp="1"/>
          </p:cNvGraphicFramePr>
          <p:nvPr>
            <p:extLst>
              <p:ext uri="{D42A27DB-BD31-4B8C-83A1-F6EECF244321}">
                <p14:modId xmlns:p14="http://schemas.microsoft.com/office/powerpoint/2010/main" val="1602754466"/>
              </p:ext>
            </p:extLst>
          </p:nvPr>
        </p:nvGraphicFramePr>
        <p:xfrm>
          <a:off x="593129" y="1496218"/>
          <a:ext cx="10787884" cy="4673600"/>
        </p:xfrm>
        <a:graphic>
          <a:graphicData uri="http://schemas.openxmlformats.org/drawingml/2006/table">
            <a:tbl>
              <a:tblPr firstRow="1" bandRow="1">
                <a:tableStyleId>{5C22544A-7EE6-4342-B048-85BDC9FD1C3A}</a:tableStyleId>
              </a:tblPr>
              <a:tblGrid>
                <a:gridCol w="873332">
                  <a:extLst>
                    <a:ext uri="{9D8B030D-6E8A-4147-A177-3AD203B41FA5}">
                      <a16:colId xmlns:a16="http://schemas.microsoft.com/office/drawing/2014/main" val="603571095"/>
                    </a:ext>
                  </a:extLst>
                </a:gridCol>
                <a:gridCol w="1470485">
                  <a:extLst>
                    <a:ext uri="{9D8B030D-6E8A-4147-A177-3AD203B41FA5}">
                      <a16:colId xmlns:a16="http://schemas.microsoft.com/office/drawing/2014/main" val="809611484"/>
                    </a:ext>
                  </a:extLst>
                </a:gridCol>
                <a:gridCol w="2843368">
                  <a:extLst>
                    <a:ext uri="{9D8B030D-6E8A-4147-A177-3AD203B41FA5}">
                      <a16:colId xmlns:a16="http://schemas.microsoft.com/office/drawing/2014/main" val="1734251008"/>
                    </a:ext>
                  </a:extLst>
                </a:gridCol>
                <a:gridCol w="3265715">
                  <a:extLst>
                    <a:ext uri="{9D8B030D-6E8A-4147-A177-3AD203B41FA5}">
                      <a16:colId xmlns:a16="http://schemas.microsoft.com/office/drawing/2014/main" val="2721987652"/>
                    </a:ext>
                  </a:extLst>
                </a:gridCol>
                <a:gridCol w="2334984">
                  <a:extLst>
                    <a:ext uri="{9D8B030D-6E8A-4147-A177-3AD203B41FA5}">
                      <a16:colId xmlns:a16="http://schemas.microsoft.com/office/drawing/2014/main" val="2073928649"/>
                    </a:ext>
                  </a:extLst>
                </a:gridCol>
              </a:tblGrid>
              <a:tr h="370840">
                <a:tc>
                  <a:txBody>
                    <a:bodyPr/>
                    <a:lstStyle/>
                    <a:p>
                      <a:r>
                        <a:rPr lang="en-IN" dirty="0"/>
                        <a:t>No.</a:t>
                      </a:r>
                    </a:p>
                  </a:txBody>
                  <a:tcPr/>
                </a:tc>
                <a:tc>
                  <a:txBody>
                    <a:bodyPr/>
                    <a:lstStyle/>
                    <a:p>
                      <a:r>
                        <a:rPr lang="en-IN" dirty="0"/>
                        <a:t>Metric Name</a:t>
                      </a:r>
                    </a:p>
                  </a:txBody>
                  <a:tcPr/>
                </a:tc>
                <a:tc>
                  <a:txBody>
                    <a:bodyPr/>
                    <a:lstStyle/>
                    <a:p>
                      <a:r>
                        <a:rPr lang="en-IN" dirty="0"/>
                        <a:t>Type of Metric</a:t>
                      </a:r>
                    </a:p>
                  </a:txBody>
                  <a:tcPr/>
                </a:tc>
                <a:tc>
                  <a:txBody>
                    <a:bodyPr/>
                    <a:lstStyle/>
                    <a:p>
                      <a:r>
                        <a:rPr lang="en-IN" dirty="0"/>
                        <a:t>Formula</a:t>
                      </a:r>
                    </a:p>
                  </a:txBody>
                  <a:tcPr/>
                </a:tc>
                <a:tc>
                  <a:txBody>
                    <a:bodyPr/>
                    <a:lstStyle/>
                    <a:p>
                      <a:r>
                        <a:rPr lang="en-IN" dirty="0"/>
                        <a:t>Purpose</a:t>
                      </a:r>
                    </a:p>
                  </a:txBody>
                  <a:tcPr/>
                </a:tc>
                <a:extLst>
                  <a:ext uri="{0D108BD9-81ED-4DB2-BD59-A6C34878D82A}">
                    <a16:rowId xmlns:a16="http://schemas.microsoft.com/office/drawing/2014/main" val="3056357103"/>
                  </a:ext>
                </a:extLst>
              </a:tr>
              <a:tr h="370840">
                <a:tc>
                  <a:txBody>
                    <a:bodyPr/>
                    <a:lstStyle/>
                    <a:p>
                      <a:r>
                        <a:rPr lang="en-IN" sz="1600" dirty="0"/>
                        <a:t>1</a:t>
                      </a:r>
                    </a:p>
                  </a:txBody>
                  <a:tcPr/>
                </a:tc>
                <a:tc>
                  <a:txBody>
                    <a:bodyPr/>
                    <a:lstStyle/>
                    <a:p>
                      <a:r>
                        <a:rPr lang="en-IN" sz="1600" dirty="0"/>
                        <a:t>Charged off</a:t>
                      </a:r>
                    </a:p>
                  </a:txBody>
                  <a:tcPr/>
                </a:tc>
                <a:tc>
                  <a:txBody>
                    <a:bodyPr/>
                    <a:lstStyle/>
                    <a:p>
                      <a:r>
                        <a:rPr lang="en-IN" sz="1600" dirty="0"/>
                        <a:t>Data driven Metric</a:t>
                      </a:r>
                    </a:p>
                  </a:txBody>
                  <a:tcPr/>
                </a:tc>
                <a:tc>
                  <a:txBody>
                    <a:bodyPr/>
                    <a:lstStyle/>
                    <a:p>
                      <a:r>
                        <a:rPr lang="en-IN" sz="1600" dirty="0"/>
                        <a:t>Count of Charged off in the group </a:t>
                      </a:r>
                    </a:p>
                  </a:txBody>
                  <a:tcPr/>
                </a:tc>
                <a:tc>
                  <a:txBody>
                    <a:bodyPr/>
                    <a:lstStyle/>
                    <a:p>
                      <a:r>
                        <a:rPr lang="en-IN" sz="1600" dirty="0"/>
                        <a:t>Identify the count of records with loan status as charged off in the group divided by the total </a:t>
                      </a:r>
                    </a:p>
                  </a:txBody>
                  <a:tcPr/>
                </a:tc>
                <a:extLst>
                  <a:ext uri="{0D108BD9-81ED-4DB2-BD59-A6C34878D82A}">
                    <a16:rowId xmlns:a16="http://schemas.microsoft.com/office/drawing/2014/main" val="753281568"/>
                  </a:ext>
                </a:extLst>
              </a:tr>
              <a:tr h="370840">
                <a:tc>
                  <a:txBody>
                    <a:bodyPr/>
                    <a:lstStyle/>
                    <a:p>
                      <a:r>
                        <a:rPr lang="en-IN" sz="1600" dirty="0"/>
                        <a:t>2</a:t>
                      </a:r>
                    </a:p>
                  </a:txBody>
                  <a:tcPr/>
                </a:tc>
                <a:tc>
                  <a:txBody>
                    <a:bodyPr/>
                    <a:lstStyle/>
                    <a:p>
                      <a:r>
                        <a:rPr lang="en-IN" sz="1600" dirty="0"/>
                        <a:t>Fully paid</a:t>
                      </a:r>
                    </a:p>
                  </a:txBody>
                  <a:tcPr/>
                </a:tc>
                <a:tc>
                  <a:txBody>
                    <a:bodyPr/>
                    <a:lstStyle/>
                    <a:p>
                      <a:r>
                        <a:rPr lang="en-IN" sz="1600" dirty="0"/>
                        <a:t>Data driven Metric</a:t>
                      </a:r>
                    </a:p>
                  </a:txBody>
                  <a:tcPr/>
                </a:tc>
                <a:tc>
                  <a:txBody>
                    <a:bodyPr/>
                    <a:lstStyle/>
                    <a:p>
                      <a:r>
                        <a:rPr lang="en-IN" sz="1600" dirty="0"/>
                        <a:t>Count of fully paid in the group </a:t>
                      </a:r>
                    </a:p>
                  </a:txBody>
                  <a:tcPr/>
                </a:tc>
                <a:tc>
                  <a:txBody>
                    <a:bodyPr/>
                    <a:lstStyle/>
                    <a:p>
                      <a:r>
                        <a:rPr lang="en-IN" sz="1600" dirty="0"/>
                        <a:t>Identify the count of records with loan status as fully paid in the group divided by the total </a:t>
                      </a:r>
                    </a:p>
                  </a:txBody>
                  <a:tcPr/>
                </a:tc>
                <a:extLst>
                  <a:ext uri="{0D108BD9-81ED-4DB2-BD59-A6C34878D82A}">
                    <a16:rowId xmlns:a16="http://schemas.microsoft.com/office/drawing/2014/main" val="4122699262"/>
                  </a:ext>
                </a:extLst>
              </a:tr>
              <a:tr h="370840">
                <a:tc>
                  <a:txBody>
                    <a:bodyPr/>
                    <a:lstStyle/>
                    <a:p>
                      <a:r>
                        <a:rPr lang="en-IN" sz="1600" dirty="0"/>
                        <a:t>3</a:t>
                      </a:r>
                    </a:p>
                  </a:txBody>
                  <a:tcPr/>
                </a:tc>
                <a:tc>
                  <a:txBody>
                    <a:bodyPr/>
                    <a:lstStyle/>
                    <a:p>
                      <a:r>
                        <a:rPr lang="en-IN" sz="1600" dirty="0"/>
                        <a:t>Default-to-paid ratio</a:t>
                      </a:r>
                    </a:p>
                  </a:txBody>
                  <a:tcPr/>
                </a:tc>
                <a:tc>
                  <a:txBody>
                    <a:bodyPr/>
                    <a:lstStyle/>
                    <a:p>
                      <a:r>
                        <a:rPr lang="en-IN" sz="1600" dirty="0"/>
                        <a:t>Business driven Metric</a:t>
                      </a:r>
                    </a:p>
                  </a:txBody>
                  <a:tcPr/>
                </a:tc>
                <a:tc>
                  <a:txBody>
                    <a:bodyPr/>
                    <a:lstStyle/>
                    <a:p>
                      <a:pPr rtl="0"/>
                      <a:r>
                        <a:rPr lang="en-US" sz="1600" dirty="0">
                          <a:effectLst/>
                        </a:rPr>
                        <a:t>1. Take the total number of charged off data</a:t>
                      </a:r>
                    </a:p>
                    <a:p>
                      <a:pPr rtl="0"/>
                      <a:r>
                        <a:rPr lang="en-US" sz="1600" dirty="0">
                          <a:effectLst/>
                        </a:rPr>
                        <a:t>2. Take the total number of fully paid data </a:t>
                      </a:r>
                    </a:p>
                    <a:p>
                      <a:pPr rtl="0"/>
                      <a:r>
                        <a:rPr lang="en-US" sz="1600" dirty="0">
                          <a:effectLst/>
                        </a:rPr>
                        <a:t>3. Divide the charged off data with fully paid data including the charged off </a:t>
                      </a:r>
                      <a:endParaRPr lang="en-IN"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Default-to-paid ratio is being used as an indicator to conduct a bivariate on the categorical variables to check the significance of the default </a:t>
                      </a:r>
                    </a:p>
                    <a:p>
                      <a:endParaRPr lang="en-IN" sz="1600" dirty="0"/>
                    </a:p>
                  </a:txBody>
                  <a:tcPr/>
                </a:tc>
                <a:extLst>
                  <a:ext uri="{0D108BD9-81ED-4DB2-BD59-A6C34878D82A}">
                    <a16:rowId xmlns:a16="http://schemas.microsoft.com/office/drawing/2014/main" val="1069390414"/>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937686936"/>
                  </a:ext>
                </a:extLst>
              </a:tr>
            </a:tbl>
          </a:graphicData>
        </a:graphic>
      </p:graphicFrame>
    </p:spTree>
    <p:extLst>
      <p:ext uri="{BB962C8B-B14F-4D97-AF65-F5344CB8AC3E}">
        <p14:creationId xmlns:p14="http://schemas.microsoft.com/office/powerpoint/2010/main" val="3111785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E0392-B76C-7F4F-874E-5FEDBBFF56B3}"/>
              </a:ext>
            </a:extLst>
          </p:cNvPr>
          <p:cNvSpPr>
            <a:spLocks noGrp="1"/>
          </p:cNvSpPr>
          <p:nvPr>
            <p:ph type="title"/>
          </p:nvPr>
        </p:nvSpPr>
        <p:spPr/>
        <p:txBody>
          <a:bodyPr>
            <a:normAutofit/>
          </a:bodyPr>
          <a:lstStyle/>
          <a:p>
            <a:r>
              <a:rPr lang="en-US" sz="2800" dirty="0"/>
              <a:t>Analysis</a:t>
            </a:r>
          </a:p>
        </p:txBody>
      </p:sp>
      <p:sp>
        <p:nvSpPr>
          <p:cNvPr id="3" name="Content Placeholder 2">
            <a:extLst>
              <a:ext uri="{FF2B5EF4-FFF2-40B4-BE49-F238E27FC236}">
                <a16:creationId xmlns:a16="http://schemas.microsoft.com/office/drawing/2014/main" id="{17A47F19-2441-D742-8DE0-8C137EEADA1D}"/>
              </a:ext>
            </a:extLst>
          </p:cNvPr>
          <p:cNvSpPr>
            <a:spLocks noGrp="1"/>
          </p:cNvSpPr>
          <p:nvPr>
            <p:ph idx="1"/>
          </p:nvPr>
        </p:nvSpPr>
        <p:spPr/>
        <p:txBody>
          <a:bodyPr>
            <a:normAutofit/>
          </a:bodyPr>
          <a:lstStyle/>
          <a:p>
            <a:pPr marL="914400" lvl="2" indent="0">
              <a:buNone/>
            </a:pPr>
            <a:r>
              <a:rPr lang="en-IN" sz="2300" b="1" dirty="0">
                <a:latin typeface="+mn-lt"/>
              </a:rPr>
              <a:t>Top Variables which should be considered </a:t>
            </a:r>
          </a:p>
          <a:p>
            <a:pPr lvl="2"/>
            <a:r>
              <a:rPr lang="en-IN" sz="2300" b="1" dirty="0">
                <a:latin typeface="+mn-lt"/>
              </a:rPr>
              <a:t>Grade</a:t>
            </a:r>
            <a:endParaRPr lang="en-IN" sz="2300" dirty="0">
              <a:latin typeface="+mn-lt"/>
            </a:endParaRPr>
          </a:p>
          <a:p>
            <a:pPr lvl="2"/>
            <a:r>
              <a:rPr lang="en-IN" sz="2300" b="1" dirty="0">
                <a:latin typeface="+mn-lt"/>
              </a:rPr>
              <a:t>Address State</a:t>
            </a:r>
          </a:p>
          <a:p>
            <a:pPr lvl="2"/>
            <a:r>
              <a:rPr lang="en-IN" sz="2300" b="1" dirty="0">
                <a:latin typeface="+mn-lt"/>
              </a:rPr>
              <a:t>House Ownership</a:t>
            </a:r>
          </a:p>
          <a:p>
            <a:pPr lvl="2"/>
            <a:r>
              <a:rPr lang="en-IN" sz="2300" b="1" dirty="0"/>
              <a:t>Annual Income</a:t>
            </a:r>
          </a:p>
          <a:p>
            <a:pPr lvl="2"/>
            <a:r>
              <a:rPr lang="en-IN" sz="2300" b="1" dirty="0"/>
              <a:t>DTI</a:t>
            </a:r>
          </a:p>
          <a:p>
            <a:pPr lvl="2"/>
            <a:r>
              <a:rPr lang="en-IN" sz="2300" b="1" dirty="0"/>
              <a:t>Public record of bankruptcies</a:t>
            </a:r>
          </a:p>
          <a:p>
            <a:pPr lvl="2"/>
            <a:r>
              <a:rPr lang="en-IN" sz="2300" b="1" dirty="0"/>
              <a:t>Purpose</a:t>
            </a:r>
            <a:endParaRPr lang="en-IN" sz="2300" dirty="0"/>
          </a:p>
          <a:p>
            <a:pPr marL="914400" lvl="2" indent="0">
              <a:buNone/>
            </a:pPr>
            <a:r>
              <a:rPr lang="en-IN" sz="2300" b="1" dirty="0">
                <a:latin typeface="+mn-lt"/>
              </a:rPr>
              <a:t>Derived Metric</a:t>
            </a:r>
            <a:r>
              <a:rPr lang="en-IN" sz="2300" dirty="0">
                <a:latin typeface="+mn-lt"/>
              </a:rPr>
              <a:t>:</a:t>
            </a:r>
          </a:p>
          <a:p>
            <a:pPr lvl="2"/>
            <a:r>
              <a:rPr lang="en-IN" sz="2300" b="1" dirty="0">
                <a:latin typeface="+mn-lt"/>
              </a:rPr>
              <a:t>Debt to paid ratio (DPR) </a:t>
            </a:r>
            <a:r>
              <a:rPr lang="en-IN" sz="2300" dirty="0">
                <a:latin typeface="+mn-lt"/>
              </a:rPr>
              <a:t>= Total Defaulters / Total Population</a:t>
            </a:r>
          </a:p>
          <a:p>
            <a:pPr marL="914400" lvl="2" indent="0">
              <a:buNone/>
            </a:pPr>
            <a:endParaRPr lang="en-IN" sz="3800" dirty="0"/>
          </a:p>
          <a:p>
            <a:endParaRPr lang="en-US" dirty="0"/>
          </a:p>
        </p:txBody>
      </p:sp>
    </p:spTree>
    <p:extLst>
      <p:ext uri="{BB962C8B-B14F-4D97-AF65-F5344CB8AC3E}">
        <p14:creationId xmlns:p14="http://schemas.microsoft.com/office/powerpoint/2010/main" val="3396141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IN" sz="1800" dirty="0">
                <a:latin typeface="+mn-lt"/>
              </a:rPr>
              <a:t>The company has to consider the Variables listed in the previous slide before making a decision on a loan application. Population with grade B is takes more loan than any other population. Population with CA has highest Defaulter Index. People who are staying rented houses are the highest customers and also defaulters. People with less annual income tend to default the loan. 93% of the fully paid customers do not have public record of bankruptcies. Population who take loan for small business purpose, tend to default the loan. DTI is also a very good measurement to make the decision.</a:t>
            </a:r>
          </a:p>
        </p:txBody>
      </p:sp>
      <p:sp>
        <p:nvSpPr>
          <p:cNvPr id="5" name="Title 1"/>
          <p:cNvSpPr>
            <a:spLocks noGrp="1"/>
          </p:cNvSpPr>
          <p:nvPr>
            <p:ph type="title"/>
          </p:nvPr>
        </p:nvSpPr>
        <p:spPr>
          <a:xfrm>
            <a:off x="1136469" y="640080"/>
            <a:ext cx="9313817" cy="856138"/>
          </a:xfrm>
        </p:spPr>
        <p:txBody>
          <a:bodyPr/>
          <a:lstStyle/>
          <a:p>
            <a:r>
              <a:rPr lang="en-IN" b="1" dirty="0"/>
              <a:t> </a:t>
            </a:r>
            <a:r>
              <a:rPr lang="en-IN" sz="2800" dirty="0"/>
              <a:t>Conclusions</a:t>
            </a:r>
          </a:p>
        </p:txBody>
      </p:sp>
    </p:spTree>
    <p:extLst>
      <p:ext uri="{BB962C8B-B14F-4D97-AF65-F5344CB8AC3E}">
        <p14:creationId xmlns:p14="http://schemas.microsoft.com/office/powerpoint/2010/main" val="13997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949" y="1280160"/>
            <a:ext cx="11168742" cy="4919027"/>
          </a:xfrm>
        </p:spPr>
        <p:txBody>
          <a:bodyPr>
            <a:normAutofit/>
          </a:bodyPr>
          <a:lstStyle/>
          <a:p>
            <a:pPr marL="0" indent="0">
              <a:buNone/>
            </a:pPr>
            <a:r>
              <a:rPr lang="en-CA" sz="2300" dirty="0">
                <a:latin typeface="+mn-lt"/>
              </a:rPr>
              <a:t>When a person applies for a loan with the given company, it has to decide based on certain consumer attributes and loan attributes, if the loan should be denied, reduced or should be lent at a higher interest rate. The past records of consumer attributes and loan attributes should be understood to make the decision. The decision should not lead to a loss of business or financial loss.</a:t>
            </a:r>
          </a:p>
          <a:p>
            <a:pPr marL="0" indent="0">
              <a:buNone/>
            </a:pPr>
            <a:r>
              <a:rPr lang="en-CA" sz="2300" dirty="0">
                <a:latin typeface="+mn-lt"/>
              </a:rPr>
              <a:t>From the given data, a pattern has to be derived which indicate if a person is likely to default the loan, which may be used for taking actions such as denying the loan, reducing the amount of loan, lending at a higher interest rate, etc.</a:t>
            </a:r>
            <a:endParaRPr lang="en-IN" sz="1800" dirty="0">
              <a:latin typeface="+mn-lt"/>
            </a:endParaRPr>
          </a:p>
          <a:p>
            <a:pPr marL="342900" indent="-342900">
              <a:buAutoNum type="arabicPeriod"/>
            </a:pPr>
            <a:endParaRPr lang="en-IN" sz="1400" dirty="0"/>
          </a:p>
        </p:txBody>
      </p:sp>
      <p:sp>
        <p:nvSpPr>
          <p:cNvPr id="5" name="Title 1"/>
          <p:cNvSpPr>
            <a:spLocks noGrp="1"/>
          </p:cNvSpPr>
          <p:nvPr>
            <p:ph type="title"/>
          </p:nvPr>
        </p:nvSpPr>
        <p:spPr>
          <a:xfrm>
            <a:off x="1136469" y="640080"/>
            <a:ext cx="9313817" cy="856138"/>
          </a:xfrm>
        </p:spPr>
        <p:txBody>
          <a:bodyPr/>
          <a:lstStyle/>
          <a:p>
            <a:r>
              <a:rPr lang="en-IN" sz="2800" b="1" dirty="0"/>
              <a:t> </a:t>
            </a:r>
            <a:r>
              <a:rPr lang="en-IN" sz="2800" dirty="0"/>
              <a:t>Problem Statement</a:t>
            </a:r>
          </a:p>
        </p:txBody>
      </p:sp>
    </p:spTree>
    <p:extLst>
      <p:ext uri="{BB962C8B-B14F-4D97-AF65-F5344CB8AC3E}">
        <p14:creationId xmlns:p14="http://schemas.microsoft.com/office/powerpoint/2010/main" val="386975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AD83A66-EB14-6441-B4E5-BEE0200B276F}"/>
              </a:ext>
            </a:extLst>
          </p:cNvPr>
          <p:cNvGraphicFramePr>
            <a:graphicFrameLocks noGrp="1"/>
          </p:cNvGraphicFramePr>
          <p:nvPr>
            <p:ph idx="1"/>
            <p:extLst>
              <p:ext uri="{D42A27DB-BD31-4B8C-83A1-F6EECF244321}">
                <p14:modId xmlns:p14="http://schemas.microsoft.com/office/powerpoint/2010/main" val="2111751521"/>
              </p:ext>
            </p:extLst>
          </p:nvPr>
        </p:nvGraphicFramePr>
        <p:xfrm>
          <a:off x="526970" y="2574884"/>
          <a:ext cx="11198865" cy="1530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a:xfrm>
            <a:off x="1136469" y="640080"/>
            <a:ext cx="9313817" cy="856138"/>
          </a:xfrm>
        </p:spPr>
        <p:txBody>
          <a:bodyPr/>
          <a:lstStyle/>
          <a:p>
            <a:r>
              <a:rPr lang="en-IN" b="1" dirty="0"/>
              <a:t> </a:t>
            </a:r>
            <a:r>
              <a:rPr lang="en-IN" sz="2800" dirty="0"/>
              <a:t>Problem solving methodology</a:t>
            </a:r>
          </a:p>
        </p:txBody>
      </p:sp>
      <p:sp>
        <p:nvSpPr>
          <p:cNvPr id="7" name="TextBox 6">
            <a:extLst>
              <a:ext uri="{FF2B5EF4-FFF2-40B4-BE49-F238E27FC236}">
                <a16:creationId xmlns:a16="http://schemas.microsoft.com/office/drawing/2014/main" id="{3895A46A-4597-AF4F-9581-54625550CFE3}"/>
              </a:ext>
            </a:extLst>
          </p:cNvPr>
          <p:cNvSpPr txBox="1"/>
          <p:nvPr/>
        </p:nvSpPr>
        <p:spPr>
          <a:xfrm>
            <a:off x="864524" y="1928553"/>
            <a:ext cx="10557762" cy="646331"/>
          </a:xfrm>
          <a:prstGeom prst="rect">
            <a:avLst/>
          </a:prstGeom>
          <a:noFill/>
        </p:spPr>
        <p:txBody>
          <a:bodyPr wrap="none" rtlCol="0">
            <a:spAutoFit/>
          </a:bodyPr>
          <a:lstStyle/>
          <a:p>
            <a:r>
              <a:rPr lang="en-US" dirty="0"/>
              <a:t>The EDA methodology is used to observe the patterns among the defaulter population, and hence a model has</a:t>
            </a:r>
          </a:p>
          <a:p>
            <a:r>
              <a:rPr lang="en-US" dirty="0"/>
              <a:t>Been derived as a result</a:t>
            </a:r>
          </a:p>
        </p:txBody>
      </p:sp>
      <p:sp>
        <p:nvSpPr>
          <p:cNvPr id="3" name="TextBox 2">
            <a:extLst>
              <a:ext uri="{FF2B5EF4-FFF2-40B4-BE49-F238E27FC236}">
                <a16:creationId xmlns:a16="http://schemas.microsoft.com/office/drawing/2014/main" id="{12C3DC98-03ED-BB47-A2B5-99383B02787D}"/>
              </a:ext>
            </a:extLst>
          </p:cNvPr>
          <p:cNvSpPr txBox="1"/>
          <p:nvPr/>
        </p:nvSpPr>
        <p:spPr>
          <a:xfrm>
            <a:off x="896471" y="4195482"/>
            <a:ext cx="10811934" cy="1754326"/>
          </a:xfrm>
          <a:prstGeom prst="rect">
            <a:avLst/>
          </a:prstGeom>
          <a:noFill/>
        </p:spPr>
        <p:txBody>
          <a:bodyPr wrap="none" rtlCol="0">
            <a:spAutoFit/>
          </a:bodyPr>
          <a:lstStyle/>
          <a:p>
            <a:r>
              <a:rPr lang="en-CA" dirty="0"/>
              <a:t>Data Cleaning - Columns with ‘</a:t>
            </a:r>
            <a:r>
              <a:rPr lang="en-CA" dirty="0" err="1"/>
              <a:t>NaN</a:t>
            </a:r>
            <a:r>
              <a:rPr lang="en-CA" dirty="0"/>
              <a:t>’ more than 25000 entries have been ignored and removed before the analysis</a:t>
            </a:r>
          </a:p>
          <a:p>
            <a:r>
              <a:rPr lang="en-CA" dirty="0"/>
              <a:t>Univariate Analysis – Segmented and non segmented</a:t>
            </a:r>
          </a:p>
          <a:p>
            <a:r>
              <a:rPr lang="en-CA" dirty="0"/>
              <a:t>Bivariate analysis – Finding the correlation and plotting</a:t>
            </a:r>
          </a:p>
          <a:p>
            <a:r>
              <a:rPr lang="en-CA" dirty="0"/>
              <a:t>Deriving the metrics – Metrics showing the relation between different variables in the data</a:t>
            </a:r>
          </a:p>
          <a:p>
            <a:r>
              <a:rPr lang="en-CA" dirty="0"/>
              <a:t>Inference – Deducing the conclusion, which are the factors which may lead to a bad loan</a:t>
            </a:r>
          </a:p>
          <a:p>
            <a:endParaRPr lang="en-US" dirty="0"/>
          </a:p>
        </p:txBody>
      </p:sp>
    </p:spTree>
    <p:extLst>
      <p:ext uri="{BB962C8B-B14F-4D97-AF65-F5344CB8AC3E}">
        <p14:creationId xmlns:p14="http://schemas.microsoft.com/office/powerpoint/2010/main" val="211859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Assumptions</a:t>
            </a:r>
          </a:p>
        </p:txBody>
      </p:sp>
      <p:sp>
        <p:nvSpPr>
          <p:cNvPr id="3" name="Content Placeholder 2"/>
          <p:cNvSpPr>
            <a:spLocks noGrp="1"/>
          </p:cNvSpPr>
          <p:nvPr>
            <p:ph idx="1"/>
          </p:nvPr>
        </p:nvSpPr>
        <p:spPr>
          <a:xfrm>
            <a:off x="404949" y="1496218"/>
            <a:ext cx="11168742" cy="4702969"/>
          </a:xfrm>
        </p:spPr>
        <p:txBody>
          <a:bodyPr>
            <a:normAutofit/>
          </a:bodyPr>
          <a:lstStyle/>
          <a:p>
            <a:pPr marL="342900" indent="-342900">
              <a:buFont typeface="+mj-lt"/>
              <a:buAutoNum type="arabicPeriod"/>
            </a:pPr>
            <a:r>
              <a:rPr lang="en-CA" sz="1800" dirty="0">
                <a:latin typeface="+mn-lt"/>
              </a:rPr>
              <a:t>Analysis is to understand the defaulter, the </a:t>
            </a:r>
            <a:r>
              <a:rPr lang="en-CA" sz="1800" b="1" dirty="0">
                <a:latin typeface="+mn-lt"/>
              </a:rPr>
              <a:t>current status</a:t>
            </a:r>
            <a:r>
              <a:rPr lang="en-CA" sz="1800" dirty="0">
                <a:latin typeface="+mn-lt"/>
              </a:rPr>
              <a:t> can be removed from the data set. Current data set has been removed before the analysis</a:t>
            </a:r>
          </a:p>
          <a:p>
            <a:pPr marL="342900" indent="-342900">
              <a:buFont typeface="+mj-lt"/>
              <a:buAutoNum type="arabicPeriod"/>
            </a:pPr>
            <a:r>
              <a:rPr lang="en-CA" sz="1800" dirty="0">
                <a:latin typeface="+mn-lt"/>
              </a:rPr>
              <a:t>Columns with ‘</a:t>
            </a:r>
            <a:r>
              <a:rPr lang="en-CA" sz="1800" dirty="0" err="1">
                <a:latin typeface="+mn-lt"/>
              </a:rPr>
              <a:t>NaN</a:t>
            </a:r>
            <a:r>
              <a:rPr lang="en-CA" sz="1800" dirty="0">
                <a:latin typeface="+mn-lt"/>
              </a:rPr>
              <a:t>’ more than 25000 entries have been ignored and removed before the analysis</a:t>
            </a:r>
          </a:p>
          <a:p>
            <a:pPr marL="342900" indent="-342900">
              <a:buFont typeface="+mj-lt"/>
              <a:buAutoNum type="arabicPeriod"/>
            </a:pPr>
            <a:r>
              <a:rPr lang="en-CA" sz="1800" dirty="0">
                <a:latin typeface="+mn-lt"/>
              </a:rPr>
              <a:t>The analysis is to identify the defaulter pattern, so payment related information has been dropped</a:t>
            </a:r>
            <a:endParaRPr lang="en-IN" sz="1800" dirty="0">
              <a:latin typeface="+mn-lt"/>
            </a:endParaRPr>
          </a:p>
        </p:txBody>
      </p:sp>
    </p:spTree>
    <p:extLst>
      <p:ext uri="{BB962C8B-B14F-4D97-AF65-F5344CB8AC3E}">
        <p14:creationId xmlns:p14="http://schemas.microsoft.com/office/powerpoint/2010/main" val="1302983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C143-517E-8345-988B-E9D3E213EC2D}"/>
              </a:ext>
            </a:extLst>
          </p:cNvPr>
          <p:cNvSpPr>
            <a:spLocks noGrp="1"/>
          </p:cNvSpPr>
          <p:nvPr>
            <p:ph type="title"/>
          </p:nvPr>
        </p:nvSpPr>
        <p:spPr/>
        <p:txBody>
          <a:bodyPr>
            <a:normAutofit/>
          </a:bodyPr>
          <a:lstStyle/>
          <a:p>
            <a:r>
              <a:rPr lang="en-US" sz="2800" dirty="0"/>
              <a:t>Univariate Analysis – Unordered Categorical Values</a:t>
            </a:r>
          </a:p>
        </p:txBody>
      </p:sp>
      <p:pic>
        <p:nvPicPr>
          <p:cNvPr id="9" name="Content Placeholder 8">
            <a:extLst>
              <a:ext uri="{FF2B5EF4-FFF2-40B4-BE49-F238E27FC236}">
                <a16:creationId xmlns:a16="http://schemas.microsoft.com/office/drawing/2014/main" id="{20D7111F-3087-5C49-A2A0-149B7D57EEB6}"/>
              </a:ext>
            </a:extLst>
          </p:cNvPr>
          <p:cNvPicPr>
            <a:picLocks noGrp="1" noChangeAspect="1"/>
          </p:cNvPicPr>
          <p:nvPr>
            <p:ph idx="1"/>
          </p:nvPr>
        </p:nvPicPr>
        <p:blipFill>
          <a:blip r:embed="rId2"/>
          <a:stretch>
            <a:fillRect/>
          </a:stretch>
        </p:blipFill>
        <p:spPr>
          <a:xfrm>
            <a:off x="645128" y="4180656"/>
            <a:ext cx="4262191" cy="2029137"/>
          </a:xfrm>
          <a:prstGeom prst="rect">
            <a:avLst/>
          </a:prstGeom>
        </p:spPr>
      </p:pic>
      <p:pic>
        <p:nvPicPr>
          <p:cNvPr id="7" name="Picture 6">
            <a:extLst>
              <a:ext uri="{FF2B5EF4-FFF2-40B4-BE49-F238E27FC236}">
                <a16:creationId xmlns:a16="http://schemas.microsoft.com/office/drawing/2014/main" id="{4F5AADA8-7007-B243-909E-17ADE8EA48A3}"/>
              </a:ext>
            </a:extLst>
          </p:cNvPr>
          <p:cNvPicPr>
            <a:picLocks noChangeAspect="1"/>
          </p:cNvPicPr>
          <p:nvPr/>
        </p:nvPicPr>
        <p:blipFill>
          <a:blip r:embed="rId3"/>
          <a:stretch>
            <a:fillRect/>
          </a:stretch>
        </p:blipFill>
        <p:spPr>
          <a:xfrm>
            <a:off x="404949" y="1854926"/>
            <a:ext cx="2398806" cy="1782380"/>
          </a:xfrm>
          <a:prstGeom prst="rect">
            <a:avLst/>
          </a:prstGeom>
        </p:spPr>
      </p:pic>
      <p:pic>
        <p:nvPicPr>
          <p:cNvPr id="8" name="Picture 7">
            <a:extLst>
              <a:ext uri="{FF2B5EF4-FFF2-40B4-BE49-F238E27FC236}">
                <a16:creationId xmlns:a16="http://schemas.microsoft.com/office/drawing/2014/main" id="{85CBE196-1512-0B41-A962-2B6CC2AC575D}"/>
              </a:ext>
            </a:extLst>
          </p:cNvPr>
          <p:cNvPicPr>
            <a:picLocks noChangeAspect="1"/>
          </p:cNvPicPr>
          <p:nvPr/>
        </p:nvPicPr>
        <p:blipFill>
          <a:blip r:embed="rId4"/>
          <a:stretch>
            <a:fillRect/>
          </a:stretch>
        </p:blipFill>
        <p:spPr>
          <a:xfrm>
            <a:off x="3234060" y="1854926"/>
            <a:ext cx="3901845" cy="1878340"/>
          </a:xfrm>
          <a:prstGeom prst="rect">
            <a:avLst/>
          </a:prstGeom>
        </p:spPr>
      </p:pic>
      <p:pic>
        <p:nvPicPr>
          <p:cNvPr id="10" name="Picture 9">
            <a:extLst>
              <a:ext uri="{FF2B5EF4-FFF2-40B4-BE49-F238E27FC236}">
                <a16:creationId xmlns:a16="http://schemas.microsoft.com/office/drawing/2014/main" id="{7AFEBFBB-7336-0B4D-A12D-B884FE797AF5}"/>
              </a:ext>
            </a:extLst>
          </p:cNvPr>
          <p:cNvPicPr>
            <a:picLocks noChangeAspect="1"/>
          </p:cNvPicPr>
          <p:nvPr/>
        </p:nvPicPr>
        <p:blipFill>
          <a:blip r:embed="rId5"/>
          <a:stretch>
            <a:fillRect/>
          </a:stretch>
        </p:blipFill>
        <p:spPr>
          <a:xfrm>
            <a:off x="7530354" y="2116277"/>
            <a:ext cx="4177552" cy="3942719"/>
          </a:xfrm>
          <a:prstGeom prst="rect">
            <a:avLst/>
          </a:prstGeom>
        </p:spPr>
      </p:pic>
    </p:spTree>
    <p:extLst>
      <p:ext uri="{BB962C8B-B14F-4D97-AF65-F5344CB8AC3E}">
        <p14:creationId xmlns:p14="http://schemas.microsoft.com/office/powerpoint/2010/main" val="2383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53AE-BF59-304E-AC4F-ECFE8C67A9E6}"/>
              </a:ext>
            </a:extLst>
          </p:cNvPr>
          <p:cNvSpPr>
            <a:spLocks noGrp="1"/>
          </p:cNvSpPr>
          <p:nvPr>
            <p:ph type="title"/>
          </p:nvPr>
        </p:nvSpPr>
        <p:spPr/>
        <p:txBody>
          <a:bodyPr>
            <a:normAutofit/>
          </a:bodyPr>
          <a:lstStyle/>
          <a:p>
            <a:r>
              <a:rPr lang="en-US" sz="2800" dirty="0"/>
              <a:t>Univariate Analysis – Ordered Categorical Variables</a:t>
            </a:r>
          </a:p>
        </p:txBody>
      </p:sp>
      <p:pic>
        <p:nvPicPr>
          <p:cNvPr id="7" name="Content Placeholder 6">
            <a:extLst>
              <a:ext uri="{FF2B5EF4-FFF2-40B4-BE49-F238E27FC236}">
                <a16:creationId xmlns:a16="http://schemas.microsoft.com/office/drawing/2014/main" id="{6994E6C0-B65D-4A48-A3A7-B5D80F2CCD56}"/>
              </a:ext>
            </a:extLst>
          </p:cNvPr>
          <p:cNvPicPr>
            <a:picLocks noGrp="1" noChangeAspect="1"/>
          </p:cNvPicPr>
          <p:nvPr>
            <p:ph idx="1"/>
          </p:nvPr>
        </p:nvPicPr>
        <p:blipFill>
          <a:blip r:embed="rId2"/>
          <a:stretch>
            <a:fillRect/>
          </a:stretch>
        </p:blipFill>
        <p:spPr>
          <a:xfrm>
            <a:off x="144576" y="3798312"/>
            <a:ext cx="3652371" cy="2467070"/>
          </a:xfrm>
          <a:prstGeom prst="rect">
            <a:avLst/>
          </a:prstGeom>
        </p:spPr>
      </p:pic>
      <p:pic>
        <p:nvPicPr>
          <p:cNvPr id="4" name="Picture 3">
            <a:extLst>
              <a:ext uri="{FF2B5EF4-FFF2-40B4-BE49-F238E27FC236}">
                <a16:creationId xmlns:a16="http://schemas.microsoft.com/office/drawing/2014/main" id="{E33E87E1-B465-F04F-9AE3-6F8CCEDFCBE0}"/>
              </a:ext>
            </a:extLst>
          </p:cNvPr>
          <p:cNvPicPr>
            <a:picLocks noChangeAspect="1"/>
          </p:cNvPicPr>
          <p:nvPr/>
        </p:nvPicPr>
        <p:blipFill>
          <a:blip r:embed="rId3"/>
          <a:stretch>
            <a:fillRect/>
          </a:stretch>
        </p:blipFill>
        <p:spPr>
          <a:xfrm>
            <a:off x="146434" y="1880204"/>
            <a:ext cx="3189941" cy="1943386"/>
          </a:xfrm>
          <a:prstGeom prst="rect">
            <a:avLst/>
          </a:prstGeom>
        </p:spPr>
      </p:pic>
      <p:pic>
        <p:nvPicPr>
          <p:cNvPr id="5" name="Picture 4">
            <a:extLst>
              <a:ext uri="{FF2B5EF4-FFF2-40B4-BE49-F238E27FC236}">
                <a16:creationId xmlns:a16="http://schemas.microsoft.com/office/drawing/2014/main" id="{4D5826FD-A6AA-A44E-BB7E-2243CFD14592}"/>
              </a:ext>
            </a:extLst>
          </p:cNvPr>
          <p:cNvPicPr>
            <a:picLocks noChangeAspect="1"/>
          </p:cNvPicPr>
          <p:nvPr/>
        </p:nvPicPr>
        <p:blipFill>
          <a:blip r:embed="rId4"/>
          <a:stretch>
            <a:fillRect/>
          </a:stretch>
        </p:blipFill>
        <p:spPr>
          <a:xfrm>
            <a:off x="3310119" y="1856660"/>
            <a:ext cx="3024841" cy="1966930"/>
          </a:xfrm>
          <a:prstGeom prst="rect">
            <a:avLst/>
          </a:prstGeom>
        </p:spPr>
      </p:pic>
      <p:pic>
        <p:nvPicPr>
          <p:cNvPr id="6" name="Picture 5">
            <a:extLst>
              <a:ext uri="{FF2B5EF4-FFF2-40B4-BE49-F238E27FC236}">
                <a16:creationId xmlns:a16="http://schemas.microsoft.com/office/drawing/2014/main" id="{D464C606-C50D-5B4F-B29F-FA2890DDA384}"/>
              </a:ext>
            </a:extLst>
          </p:cNvPr>
          <p:cNvPicPr>
            <a:picLocks noChangeAspect="1"/>
          </p:cNvPicPr>
          <p:nvPr/>
        </p:nvPicPr>
        <p:blipFill>
          <a:blip r:embed="rId5"/>
          <a:stretch>
            <a:fillRect/>
          </a:stretch>
        </p:blipFill>
        <p:spPr>
          <a:xfrm>
            <a:off x="6389363" y="1912091"/>
            <a:ext cx="2889781" cy="1822450"/>
          </a:xfrm>
          <a:prstGeom prst="rect">
            <a:avLst/>
          </a:prstGeom>
        </p:spPr>
      </p:pic>
      <p:pic>
        <p:nvPicPr>
          <p:cNvPr id="8" name="Picture 7">
            <a:extLst>
              <a:ext uri="{FF2B5EF4-FFF2-40B4-BE49-F238E27FC236}">
                <a16:creationId xmlns:a16="http://schemas.microsoft.com/office/drawing/2014/main" id="{198CC373-880C-344F-8565-E484542F0DC1}"/>
              </a:ext>
            </a:extLst>
          </p:cNvPr>
          <p:cNvPicPr>
            <a:picLocks noChangeAspect="1"/>
          </p:cNvPicPr>
          <p:nvPr/>
        </p:nvPicPr>
        <p:blipFill>
          <a:blip r:embed="rId6"/>
          <a:stretch>
            <a:fillRect/>
          </a:stretch>
        </p:blipFill>
        <p:spPr>
          <a:xfrm>
            <a:off x="9276122" y="1938788"/>
            <a:ext cx="2915878" cy="1802674"/>
          </a:xfrm>
          <a:prstGeom prst="rect">
            <a:avLst/>
          </a:prstGeom>
        </p:spPr>
      </p:pic>
      <p:pic>
        <p:nvPicPr>
          <p:cNvPr id="9" name="Picture 8">
            <a:extLst>
              <a:ext uri="{FF2B5EF4-FFF2-40B4-BE49-F238E27FC236}">
                <a16:creationId xmlns:a16="http://schemas.microsoft.com/office/drawing/2014/main" id="{025CFEEF-5050-484F-A75D-5DF480F9CBA4}"/>
              </a:ext>
            </a:extLst>
          </p:cNvPr>
          <p:cNvPicPr>
            <a:picLocks noChangeAspect="1"/>
          </p:cNvPicPr>
          <p:nvPr/>
        </p:nvPicPr>
        <p:blipFill>
          <a:blip r:embed="rId7"/>
          <a:stretch>
            <a:fillRect/>
          </a:stretch>
        </p:blipFill>
        <p:spPr>
          <a:xfrm>
            <a:off x="3797870" y="3823590"/>
            <a:ext cx="2886635" cy="1784594"/>
          </a:xfrm>
          <a:prstGeom prst="rect">
            <a:avLst/>
          </a:prstGeom>
        </p:spPr>
      </p:pic>
      <p:pic>
        <p:nvPicPr>
          <p:cNvPr id="10" name="Picture 9">
            <a:extLst>
              <a:ext uri="{FF2B5EF4-FFF2-40B4-BE49-F238E27FC236}">
                <a16:creationId xmlns:a16="http://schemas.microsoft.com/office/drawing/2014/main" id="{D10AD2A8-36FF-4D4A-BD5A-5E9F02AE801C}"/>
              </a:ext>
            </a:extLst>
          </p:cNvPr>
          <p:cNvPicPr>
            <a:picLocks noChangeAspect="1"/>
          </p:cNvPicPr>
          <p:nvPr/>
        </p:nvPicPr>
        <p:blipFill>
          <a:blip r:embed="rId8"/>
          <a:stretch>
            <a:fillRect/>
          </a:stretch>
        </p:blipFill>
        <p:spPr>
          <a:xfrm>
            <a:off x="6839952" y="3919405"/>
            <a:ext cx="2576665" cy="1592963"/>
          </a:xfrm>
          <a:prstGeom prst="rect">
            <a:avLst/>
          </a:prstGeom>
        </p:spPr>
      </p:pic>
      <p:pic>
        <p:nvPicPr>
          <p:cNvPr id="11" name="Picture 10">
            <a:extLst>
              <a:ext uri="{FF2B5EF4-FFF2-40B4-BE49-F238E27FC236}">
                <a16:creationId xmlns:a16="http://schemas.microsoft.com/office/drawing/2014/main" id="{901204DF-0F22-D640-A4D3-3C9D6E2BD577}"/>
              </a:ext>
            </a:extLst>
          </p:cNvPr>
          <p:cNvPicPr>
            <a:picLocks noChangeAspect="1"/>
          </p:cNvPicPr>
          <p:nvPr/>
        </p:nvPicPr>
        <p:blipFill>
          <a:blip r:embed="rId9"/>
          <a:stretch>
            <a:fillRect/>
          </a:stretch>
        </p:blipFill>
        <p:spPr>
          <a:xfrm>
            <a:off x="9416617" y="3823590"/>
            <a:ext cx="2828889" cy="1835151"/>
          </a:xfrm>
          <a:prstGeom prst="rect">
            <a:avLst/>
          </a:prstGeom>
        </p:spPr>
      </p:pic>
    </p:spTree>
    <p:extLst>
      <p:ext uri="{BB962C8B-B14F-4D97-AF65-F5344CB8AC3E}">
        <p14:creationId xmlns:p14="http://schemas.microsoft.com/office/powerpoint/2010/main" val="2056025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8197-82FF-4E4D-9C8E-76045E23FA5C}"/>
              </a:ext>
            </a:extLst>
          </p:cNvPr>
          <p:cNvSpPr>
            <a:spLocks noGrp="1"/>
          </p:cNvSpPr>
          <p:nvPr>
            <p:ph type="title"/>
          </p:nvPr>
        </p:nvSpPr>
        <p:spPr/>
        <p:txBody>
          <a:bodyPr>
            <a:normAutofit fontScale="90000"/>
          </a:bodyPr>
          <a:lstStyle/>
          <a:p>
            <a:r>
              <a:rPr lang="en-US" sz="2800" dirty="0"/>
              <a:t>Segmented Uni-variate analysis on the continuous variables (Comparison)</a:t>
            </a:r>
          </a:p>
        </p:txBody>
      </p:sp>
      <p:pic>
        <p:nvPicPr>
          <p:cNvPr id="4" name="Content Placeholder 3">
            <a:extLst>
              <a:ext uri="{FF2B5EF4-FFF2-40B4-BE49-F238E27FC236}">
                <a16:creationId xmlns:a16="http://schemas.microsoft.com/office/drawing/2014/main" id="{03BCBAF2-2C8F-4F4B-AE1B-7D7469F580D3}"/>
              </a:ext>
            </a:extLst>
          </p:cNvPr>
          <p:cNvPicPr>
            <a:picLocks noGrp="1" noChangeAspect="1"/>
          </p:cNvPicPr>
          <p:nvPr>
            <p:ph idx="1"/>
          </p:nvPr>
        </p:nvPicPr>
        <p:blipFill>
          <a:blip r:embed="rId2"/>
          <a:stretch>
            <a:fillRect/>
          </a:stretch>
        </p:blipFill>
        <p:spPr>
          <a:xfrm>
            <a:off x="460635" y="1496218"/>
            <a:ext cx="4057577" cy="1979472"/>
          </a:xfrm>
          <a:prstGeom prst="rect">
            <a:avLst/>
          </a:prstGeom>
        </p:spPr>
      </p:pic>
      <p:pic>
        <p:nvPicPr>
          <p:cNvPr id="5" name="Picture 4">
            <a:extLst>
              <a:ext uri="{FF2B5EF4-FFF2-40B4-BE49-F238E27FC236}">
                <a16:creationId xmlns:a16="http://schemas.microsoft.com/office/drawing/2014/main" id="{76C7A2C7-16CA-6143-8AE7-BF982F42F533}"/>
              </a:ext>
            </a:extLst>
          </p:cNvPr>
          <p:cNvPicPr>
            <a:picLocks noChangeAspect="1"/>
          </p:cNvPicPr>
          <p:nvPr/>
        </p:nvPicPr>
        <p:blipFill>
          <a:blip r:embed="rId3"/>
          <a:stretch>
            <a:fillRect/>
          </a:stretch>
        </p:blipFill>
        <p:spPr>
          <a:xfrm>
            <a:off x="6311153" y="1445318"/>
            <a:ext cx="4139133" cy="2029465"/>
          </a:xfrm>
          <a:prstGeom prst="rect">
            <a:avLst/>
          </a:prstGeom>
        </p:spPr>
      </p:pic>
      <p:pic>
        <p:nvPicPr>
          <p:cNvPr id="6" name="Picture 5">
            <a:extLst>
              <a:ext uri="{FF2B5EF4-FFF2-40B4-BE49-F238E27FC236}">
                <a16:creationId xmlns:a16="http://schemas.microsoft.com/office/drawing/2014/main" id="{6AFC2A25-48BF-5C49-8947-4D51E98E4B99}"/>
              </a:ext>
            </a:extLst>
          </p:cNvPr>
          <p:cNvPicPr>
            <a:picLocks noChangeAspect="1"/>
          </p:cNvPicPr>
          <p:nvPr/>
        </p:nvPicPr>
        <p:blipFill>
          <a:blip r:embed="rId4"/>
          <a:stretch>
            <a:fillRect/>
          </a:stretch>
        </p:blipFill>
        <p:spPr>
          <a:xfrm>
            <a:off x="460634" y="4056502"/>
            <a:ext cx="4057577" cy="1989477"/>
          </a:xfrm>
          <a:prstGeom prst="rect">
            <a:avLst/>
          </a:prstGeom>
        </p:spPr>
      </p:pic>
      <p:pic>
        <p:nvPicPr>
          <p:cNvPr id="7" name="Picture 6">
            <a:extLst>
              <a:ext uri="{FF2B5EF4-FFF2-40B4-BE49-F238E27FC236}">
                <a16:creationId xmlns:a16="http://schemas.microsoft.com/office/drawing/2014/main" id="{5913E46F-1EC2-FC4C-870C-D728FF88456A}"/>
              </a:ext>
            </a:extLst>
          </p:cNvPr>
          <p:cNvPicPr>
            <a:picLocks noChangeAspect="1"/>
          </p:cNvPicPr>
          <p:nvPr/>
        </p:nvPicPr>
        <p:blipFill>
          <a:blip r:embed="rId5"/>
          <a:stretch>
            <a:fillRect/>
          </a:stretch>
        </p:blipFill>
        <p:spPr>
          <a:xfrm>
            <a:off x="6440566" y="4056501"/>
            <a:ext cx="4009719" cy="1989477"/>
          </a:xfrm>
          <a:prstGeom prst="rect">
            <a:avLst/>
          </a:prstGeom>
        </p:spPr>
      </p:pic>
    </p:spTree>
    <p:extLst>
      <p:ext uri="{BB962C8B-B14F-4D97-AF65-F5344CB8AC3E}">
        <p14:creationId xmlns:p14="http://schemas.microsoft.com/office/powerpoint/2010/main" val="3050481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C8DD2-2F31-CD45-9F32-FAAFE83B1748}"/>
              </a:ext>
            </a:extLst>
          </p:cNvPr>
          <p:cNvSpPr>
            <a:spLocks noGrp="1"/>
          </p:cNvSpPr>
          <p:nvPr>
            <p:ph type="title"/>
          </p:nvPr>
        </p:nvSpPr>
        <p:spPr/>
        <p:txBody>
          <a:bodyPr/>
          <a:lstStyle/>
          <a:p>
            <a:r>
              <a:rPr lang="en-US" dirty="0"/>
              <a:t>Contd. (Comparison)</a:t>
            </a:r>
          </a:p>
        </p:txBody>
      </p:sp>
      <p:pic>
        <p:nvPicPr>
          <p:cNvPr id="5" name="Content Placeholder 4">
            <a:extLst>
              <a:ext uri="{FF2B5EF4-FFF2-40B4-BE49-F238E27FC236}">
                <a16:creationId xmlns:a16="http://schemas.microsoft.com/office/drawing/2014/main" id="{DD851207-2727-A24D-AB22-46F00DE1F1BF}"/>
              </a:ext>
            </a:extLst>
          </p:cNvPr>
          <p:cNvPicPr>
            <a:picLocks noGrp="1" noChangeAspect="1"/>
          </p:cNvPicPr>
          <p:nvPr>
            <p:ph idx="1"/>
          </p:nvPr>
        </p:nvPicPr>
        <p:blipFill>
          <a:blip r:embed="rId2"/>
          <a:stretch>
            <a:fillRect/>
          </a:stretch>
        </p:blipFill>
        <p:spPr>
          <a:xfrm>
            <a:off x="221981" y="4021145"/>
            <a:ext cx="2500780" cy="2320312"/>
          </a:xfrm>
          <a:prstGeom prst="rect">
            <a:avLst/>
          </a:prstGeom>
        </p:spPr>
      </p:pic>
      <p:pic>
        <p:nvPicPr>
          <p:cNvPr id="4" name="Picture 3">
            <a:extLst>
              <a:ext uri="{FF2B5EF4-FFF2-40B4-BE49-F238E27FC236}">
                <a16:creationId xmlns:a16="http://schemas.microsoft.com/office/drawing/2014/main" id="{453F409B-B1A0-3249-A5D0-3CE51F33A888}"/>
              </a:ext>
            </a:extLst>
          </p:cNvPr>
          <p:cNvPicPr>
            <a:picLocks noChangeAspect="1"/>
          </p:cNvPicPr>
          <p:nvPr/>
        </p:nvPicPr>
        <p:blipFill>
          <a:blip r:embed="rId3"/>
          <a:stretch>
            <a:fillRect/>
          </a:stretch>
        </p:blipFill>
        <p:spPr>
          <a:xfrm>
            <a:off x="221981" y="1473270"/>
            <a:ext cx="2500780" cy="2302508"/>
          </a:xfrm>
          <a:prstGeom prst="rect">
            <a:avLst/>
          </a:prstGeom>
        </p:spPr>
      </p:pic>
      <p:pic>
        <p:nvPicPr>
          <p:cNvPr id="6" name="Picture 5">
            <a:extLst>
              <a:ext uri="{FF2B5EF4-FFF2-40B4-BE49-F238E27FC236}">
                <a16:creationId xmlns:a16="http://schemas.microsoft.com/office/drawing/2014/main" id="{91952A39-7D3C-8D41-9893-8F66CF48CE63}"/>
              </a:ext>
            </a:extLst>
          </p:cNvPr>
          <p:cNvPicPr>
            <a:picLocks noChangeAspect="1"/>
          </p:cNvPicPr>
          <p:nvPr/>
        </p:nvPicPr>
        <p:blipFill>
          <a:blip r:embed="rId4"/>
          <a:stretch>
            <a:fillRect/>
          </a:stretch>
        </p:blipFill>
        <p:spPr>
          <a:xfrm>
            <a:off x="2463449" y="1473270"/>
            <a:ext cx="2550080" cy="2366054"/>
          </a:xfrm>
          <a:prstGeom prst="rect">
            <a:avLst/>
          </a:prstGeom>
        </p:spPr>
      </p:pic>
      <p:pic>
        <p:nvPicPr>
          <p:cNvPr id="7" name="Picture 6">
            <a:extLst>
              <a:ext uri="{FF2B5EF4-FFF2-40B4-BE49-F238E27FC236}">
                <a16:creationId xmlns:a16="http://schemas.microsoft.com/office/drawing/2014/main" id="{ADB6EF84-CD79-374C-A54B-B981E3185A52}"/>
              </a:ext>
            </a:extLst>
          </p:cNvPr>
          <p:cNvPicPr>
            <a:picLocks noChangeAspect="1"/>
          </p:cNvPicPr>
          <p:nvPr/>
        </p:nvPicPr>
        <p:blipFill>
          <a:blip r:embed="rId5"/>
          <a:stretch>
            <a:fillRect/>
          </a:stretch>
        </p:blipFill>
        <p:spPr>
          <a:xfrm>
            <a:off x="2423031" y="4041418"/>
            <a:ext cx="2535195" cy="2382951"/>
          </a:xfrm>
          <a:prstGeom prst="rect">
            <a:avLst/>
          </a:prstGeom>
        </p:spPr>
      </p:pic>
      <p:pic>
        <p:nvPicPr>
          <p:cNvPr id="8" name="Picture 7">
            <a:extLst>
              <a:ext uri="{FF2B5EF4-FFF2-40B4-BE49-F238E27FC236}">
                <a16:creationId xmlns:a16="http://schemas.microsoft.com/office/drawing/2014/main" id="{2CA56C3A-D52C-3A4E-836E-B4DF67728193}"/>
              </a:ext>
            </a:extLst>
          </p:cNvPr>
          <p:cNvPicPr>
            <a:picLocks noChangeAspect="1"/>
          </p:cNvPicPr>
          <p:nvPr/>
        </p:nvPicPr>
        <p:blipFill>
          <a:blip r:embed="rId6"/>
          <a:stretch>
            <a:fillRect/>
          </a:stretch>
        </p:blipFill>
        <p:spPr>
          <a:xfrm>
            <a:off x="4789179" y="1496217"/>
            <a:ext cx="2554132" cy="2369814"/>
          </a:xfrm>
          <a:prstGeom prst="rect">
            <a:avLst/>
          </a:prstGeom>
        </p:spPr>
      </p:pic>
      <p:pic>
        <p:nvPicPr>
          <p:cNvPr id="9" name="Picture 8">
            <a:extLst>
              <a:ext uri="{FF2B5EF4-FFF2-40B4-BE49-F238E27FC236}">
                <a16:creationId xmlns:a16="http://schemas.microsoft.com/office/drawing/2014/main" id="{F7AE651C-4F62-3E43-8359-2EE8E88C77E7}"/>
              </a:ext>
            </a:extLst>
          </p:cNvPr>
          <p:cNvPicPr>
            <a:picLocks noChangeAspect="1"/>
          </p:cNvPicPr>
          <p:nvPr/>
        </p:nvPicPr>
        <p:blipFill>
          <a:blip r:embed="rId7"/>
          <a:stretch>
            <a:fillRect/>
          </a:stretch>
        </p:blipFill>
        <p:spPr>
          <a:xfrm>
            <a:off x="4782285" y="4038860"/>
            <a:ext cx="2554132" cy="2351631"/>
          </a:xfrm>
          <a:prstGeom prst="rect">
            <a:avLst/>
          </a:prstGeom>
        </p:spPr>
      </p:pic>
      <p:pic>
        <p:nvPicPr>
          <p:cNvPr id="10" name="Picture 9">
            <a:extLst>
              <a:ext uri="{FF2B5EF4-FFF2-40B4-BE49-F238E27FC236}">
                <a16:creationId xmlns:a16="http://schemas.microsoft.com/office/drawing/2014/main" id="{5917E4A6-E9B6-A946-B3ED-E20B3F703B85}"/>
              </a:ext>
            </a:extLst>
          </p:cNvPr>
          <p:cNvPicPr>
            <a:picLocks noChangeAspect="1"/>
          </p:cNvPicPr>
          <p:nvPr/>
        </p:nvPicPr>
        <p:blipFill>
          <a:blip r:embed="rId8"/>
          <a:stretch>
            <a:fillRect/>
          </a:stretch>
        </p:blipFill>
        <p:spPr>
          <a:xfrm>
            <a:off x="7104792" y="1536732"/>
            <a:ext cx="2362549" cy="2389094"/>
          </a:xfrm>
          <a:prstGeom prst="rect">
            <a:avLst/>
          </a:prstGeom>
        </p:spPr>
      </p:pic>
      <p:pic>
        <p:nvPicPr>
          <p:cNvPr id="11" name="Picture 10">
            <a:extLst>
              <a:ext uri="{FF2B5EF4-FFF2-40B4-BE49-F238E27FC236}">
                <a16:creationId xmlns:a16="http://schemas.microsoft.com/office/drawing/2014/main" id="{B1B7AB25-E0E6-234A-AAE0-9517AA5B4ED7}"/>
              </a:ext>
            </a:extLst>
          </p:cNvPr>
          <p:cNvPicPr>
            <a:picLocks noChangeAspect="1"/>
          </p:cNvPicPr>
          <p:nvPr/>
        </p:nvPicPr>
        <p:blipFill>
          <a:blip r:embed="rId9"/>
          <a:stretch>
            <a:fillRect/>
          </a:stretch>
        </p:blipFill>
        <p:spPr>
          <a:xfrm>
            <a:off x="7219579" y="3999616"/>
            <a:ext cx="2337111" cy="2363370"/>
          </a:xfrm>
          <a:prstGeom prst="rect">
            <a:avLst/>
          </a:prstGeom>
        </p:spPr>
      </p:pic>
      <p:pic>
        <p:nvPicPr>
          <p:cNvPr id="12" name="Picture 11">
            <a:extLst>
              <a:ext uri="{FF2B5EF4-FFF2-40B4-BE49-F238E27FC236}">
                <a16:creationId xmlns:a16="http://schemas.microsoft.com/office/drawing/2014/main" id="{E2037E2A-6BE9-6D4E-AB39-700ABAC71FCF}"/>
              </a:ext>
            </a:extLst>
          </p:cNvPr>
          <p:cNvPicPr>
            <a:picLocks noChangeAspect="1"/>
          </p:cNvPicPr>
          <p:nvPr/>
        </p:nvPicPr>
        <p:blipFill>
          <a:blip r:embed="rId10"/>
          <a:stretch>
            <a:fillRect/>
          </a:stretch>
        </p:blipFill>
        <p:spPr>
          <a:xfrm>
            <a:off x="9444691" y="1473270"/>
            <a:ext cx="2486660" cy="2514600"/>
          </a:xfrm>
          <a:prstGeom prst="rect">
            <a:avLst/>
          </a:prstGeom>
        </p:spPr>
      </p:pic>
      <p:pic>
        <p:nvPicPr>
          <p:cNvPr id="13" name="Picture 12">
            <a:extLst>
              <a:ext uri="{FF2B5EF4-FFF2-40B4-BE49-F238E27FC236}">
                <a16:creationId xmlns:a16="http://schemas.microsoft.com/office/drawing/2014/main" id="{22F37E51-FE6A-D74A-B87F-A21993BD593D}"/>
              </a:ext>
            </a:extLst>
          </p:cNvPr>
          <p:cNvPicPr>
            <a:picLocks noChangeAspect="1"/>
          </p:cNvPicPr>
          <p:nvPr/>
        </p:nvPicPr>
        <p:blipFill>
          <a:blip r:embed="rId11"/>
          <a:stretch>
            <a:fillRect/>
          </a:stretch>
        </p:blipFill>
        <p:spPr>
          <a:xfrm>
            <a:off x="9444691" y="3966341"/>
            <a:ext cx="2878107" cy="2496671"/>
          </a:xfrm>
          <a:prstGeom prst="rect">
            <a:avLst/>
          </a:prstGeom>
        </p:spPr>
      </p:pic>
    </p:spTree>
    <p:extLst>
      <p:ext uri="{BB962C8B-B14F-4D97-AF65-F5344CB8AC3E}">
        <p14:creationId xmlns:p14="http://schemas.microsoft.com/office/powerpoint/2010/main" val="2455608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C5C9-332E-4240-BCC7-BFD66EA2E0CE}"/>
              </a:ext>
            </a:extLst>
          </p:cNvPr>
          <p:cNvSpPr>
            <a:spLocks noGrp="1"/>
          </p:cNvSpPr>
          <p:nvPr>
            <p:ph type="title"/>
          </p:nvPr>
        </p:nvSpPr>
        <p:spPr/>
        <p:txBody>
          <a:bodyPr/>
          <a:lstStyle/>
          <a:p>
            <a:r>
              <a:rPr lang="en-US" dirty="0"/>
              <a:t>Segmented univariate analysis</a:t>
            </a:r>
          </a:p>
        </p:txBody>
      </p:sp>
      <p:pic>
        <p:nvPicPr>
          <p:cNvPr id="4" name="Content Placeholder 3">
            <a:extLst>
              <a:ext uri="{FF2B5EF4-FFF2-40B4-BE49-F238E27FC236}">
                <a16:creationId xmlns:a16="http://schemas.microsoft.com/office/drawing/2014/main" id="{F6B639E0-7C87-0447-BDC8-092DAA154CEF}"/>
              </a:ext>
            </a:extLst>
          </p:cNvPr>
          <p:cNvPicPr>
            <a:picLocks noGrp="1" noChangeAspect="1"/>
          </p:cNvPicPr>
          <p:nvPr>
            <p:ph idx="1"/>
          </p:nvPr>
        </p:nvPicPr>
        <p:blipFill>
          <a:blip r:embed="rId2"/>
          <a:stretch>
            <a:fillRect/>
          </a:stretch>
        </p:blipFill>
        <p:spPr>
          <a:xfrm>
            <a:off x="1136469" y="1496218"/>
            <a:ext cx="1176426" cy="1669288"/>
          </a:xfrm>
          <a:prstGeom prst="rect">
            <a:avLst/>
          </a:prstGeom>
        </p:spPr>
      </p:pic>
      <p:pic>
        <p:nvPicPr>
          <p:cNvPr id="7" name="Picture 6">
            <a:extLst>
              <a:ext uri="{FF2B5EF4-FFF2-40B4-BE49-F238E27FC236}">
                <a16:creationId xmlns:a16="http://schemas.microsoft.com/office/drawing/2014/main" id="{ABD85784-1485-C848-8DBE-5C621796D5BC}"/>
              </a:ext>
            </a:extLst>
          </p:cNvPr>
          <p:cNvPicPr>
            <a:picLocks noChangeAspect="1"/>
          </p:cNvPicPr>
          <p:nvPr/>
        </p:nvPicPr>
        <p:blipFill>
          <a:blip r:embed="rId3"/>
          <a:stretch>
            <a:fillRect/>
          </a:stretch>
        </p:blipFill>
        <p:spPr>
          <a:xfrm>
            <a:off x="1117391" y="3806384"/>
            <a:ext cx="1195504" cy="1764702"/>
          </a:xfrm>
          <a:prstGeom prst="rect">
            <a:avLst/>
          </a:prstGeom>
        </p:spPr>
      </p:pic>
      <p:pic>
        <p:nvPicPr>
          <p:cNvPr id="8" name="Picture 7">
            <a:extLst>
              <a:ext uri="{FF2B5EF4-FFF2-40B4-BE49-F238E27FC236}">
                <a16:creationId xmlns:a16="http://schemas.microsoft.com/office/drawing/2014/main" id="{3C0564EB-7541-4543-9E25-02411BFB2F63}"/>
              </a:ext>
            </a:extLst>
          </p:cNvPr>
          <p:cNvPicPr>
            <a:picLocks noChangeAspect="1"/>
          </p:cNvPicPr>
          <p:nvPr/>
        </p:nvPicPr>
        <p:blipFill>
          <a:blip r:embed="rId4"/>
          <a:stretch>
            <a:fillRect/>
          </a:stretch>
        </p:blipFill>
        <p:spPr>
          <a:xfrm>
            <a:off x="2665637" y="3806385"/>
            <a:ext cx="1627160" cy="1764702"/>
          </a:xfrm>
          <a:prstGeom prst="rect">
            <a:avLst/>
          </a:prstGeom>
        </p:spPr>
      </p:pic>
      <p:pic>
        <p:nvPicPr>
          <p:cNvPr id="9" name="Picture 8">
            <a:extLst>
              <a:ext uri="{FF2B5EF4-FFF2-40B4-BE49-F238E27FC236}">
                <a16:creationId xmlns:a16="http://schemas.microsoft.com/office/drawing/2014/main" id="{87A9BFD3-7C60-074E-AB75-A9B4C60765CA}"/>
              </a:ext>
            </a:extLst>
          </p:cNvPr>
          <p:cNvPicPr>
            <a:picLocks noChangeAspect="1"/>
          </p:cNvPicPr>
          <p:nvPr/>
        </p:nvPicPr>
        <p:blipFill>
          <a:blip r:embed="rId5"/>
          <a:stretch>
            <a:fillRect/>
          </a:stretch>
        </p:blipFill>
        <p:spPr>
          <a:xfrm>
            <a:off x="4645539" y="3654564"/>
            <a:ext cx="3890682" cy="2068341"/>
          </a:xfrm>
          <a:prstGeom prst="rect">
            <a:avLst/>
          </a:prstGeom>
        </p:spPr>
      </p:pic>
      <p:pic>
        <p:nvPicPr>
          <p:cNvPr id="10" name="Picture 9">
            <a:extLst>
              <a:ext uri="{FF2B5EF4-FFF2-40B4-BE49-F238E27FC236}">
                <a16:creationId xmlns:a16="http://schemas.microsoft.com/office/drawing/2014/main" id="{2C51F245-77A9-2C44-8C51-35DE68D29130}"/>
              </a:ext>
            </a:extLst>
          </p:cNvPr>
          <p:cNvPicPr>
            <a:picLocks noChangeAspect="1"/>
          </p:cNvPicPr>
          <p:nvPr/>
        </p:nvPicPr>
        <p:blipFill>
          <a:blip r:embed="rId6"/>
          <a:stretch>
            <a:fillRect/>
          </a:stretch>
        </p:blipFill>
        <p:spPr>
          <a:xfrm>
            <a:off x="8536221" y="3744324"/>
            <a:ext cx="3252665" cy="1888819"/>
          </a:xfrm>
          <a:prstGeom prst="rect">
            <a:avLst/>
          </a:prstGeom>
        </p:spPr>
      </p:pic>
      <p:pic>
        <p:nvPicPr>
          <p:cNvPr id="11" name="Picture 10">
            <a:extLst>
              <a:ext uri="{FF2B5EF4-FFF2-40B4-BE49-F238E27FC236}">
                <a16:creationId xmlns:a16="http://schemas.microsoft.com/office/drawing/2014/main" id="{FFC6D7B2-331C-1743-805E-4B6EA8F0E36A}"/>
              </a:ext>
            </a:extLst>
          </p:cNvPr>
          <p:cNvPicPr>
            <a:picLocks noChangeAspect="1"/>
          </p:cNvPicPr>
          <p:nvPr/>
        </p:nvPicPr>
        <p:blipFill>
          <a:blip r:embed="rId7"/>
          <a:stretch>
            <a:fillRect/>
          </a:stretch>
        </p:blipFill>
        <p:spPr>
          <a:xfrm>
            <a:off x="6590880" y="1572444"/>
            <a:ext cx="2579735" cy="1418000"/>
          </a:xfrm>
          <a:prstGeom prst="rect">
            <a:avLst/>
          </a:prstGeom>
        </p:spPr>
      </p:pic>
      <p:pic>
        <p:nvPicPr>
          <p:cNvPr id="12" name="Picture 11">
            <a:extLst>
              <a:ext uri="{FF2B5EF4-FFF2-40B4-BE49-F238E27FC236}">
                <a16:creationId xmlns:a16="http://schemas.microsoft.com/office/drawing/2014/main" id="{7E275A9A-9510-2C40-ABE3-9C99E65A0EE2}"/>
              </a:ext>
            </a:extLst>
          </p:cNvPr>
          <p:cNvPicPr>
            <a:picLocks noChangeAspect="1"/>
          </p:cNvPicPr>
          <p:nvPr/>
        </p:nvPicPr>
        <p:blipFill>
          <a:blip r:embed="rId8"/>
          <a:stretch>
            <a:fillRect/>
          </a:stretch>
        </p:blipFill>
        <p:spPr>
          <a:xfrm>
            <a:off x="9170615" y="1377527"/>
            <a:ext cx="2826131" cy="1612917"/>
          </a:xfrm>
          <a:prstGeom prst="rect">
            <a:avLst/>
          </a:prstGeom>
        </p:spPr>
      </p:pic>
      <p:pic>
        <p:nvPicPr>
          <p:cNvPr id="13" name="Picture 12">
            <a:extLst>
              <a:ext uri="{FF2B5EF4-FFF2-40B4-BE49-F238E27FC236}">
                <a16:creationId xmlns:a16="http://schemas.microsoft.com/office/drawing/2014/main" id="{9F35A316-F0E0-3B47-8330-3088067B60B7}"/>
              </a:ext>
            </a:extLst>
          </p:cNvPr>
          <p:cNvPicPr>
            <a:picLocks noChangeAspect="1"/>
          </p:cNvPicPr>
          <p:nvPr/>
        </p:nvPicPr>
        <p:blipFill>
          <a:blip r:embed="rId9"/>
          <a:stretch>
            <a:fillRect/>
          </a:stretch>
        </p:blipFill>
        <p:spPr>
          <a:xfrm>
            <a:off x="3312720" y="1592378"/>
            <a:ext cx="2665637" cy="1476967"/>
          </a:xfrm>
          <a:prstGeom prst="rect">
            <a:avLst/>
          </a:prstGeom>
        </p:spPr>
      </p:pic>
    </p:spTree>
    <p:extLst>
      <p:ext uri="{BB962C8B-B14F-4D97-AF65-F5344CB8AC3E}">
        <p14:creationId xmlns:p14="http://schemas.microsoft.com/office/powerpoint/2010/main" val="6978079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2923</TotalTime>
  <Words>1157</Words>
  <Application>Microsoft Macintosh PowerPoint</Application>
  <PresentationFormat>Widescreen</PresentationFormat>
  <Paragraphs>186</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Office Theme</vt:lpstr>
      <vt:lpstr>EDA CASE STUDY   SUBMISSION </vt:lpstr>
      <vt:lpstr> Problem Statement</vt:lpstr>
      <vt:lpstr> Problem solving methodology</vt:lpstr>
      <vt:lpstr>Assumptions</vt:lpstr>
      <vt:lpstr>Univariate Analysis – Unordered Categorical Values</vt:lpstr>
      <vt:lpstr>Univariate Analysis – Ordered Categorical Variables</vt:lpstr>
      <vt:lpstr>Segmented Uni-variate analysis on the continuous variables (Comparison)</vt:lpstr>
      <vt:lpstr>Contd. (Comparison)</vt:lpstr>
      <vt:lpstr>Segmented univariate analysis</vt:lpstr>
      <vt:lpstr>Bivariate Analysis</vt:lpstr>
      <vt:lpstr>Summary metrics – Unordered categorical values </vt:lpstr>
      <vt:lpstr>PowerPoint Presentation</vt:lpstr>
      <vt:lpstr>Derived metrics summary </vt:lpstr>
      <vt:lpstr>Analysis</vt:lpstr>
      <vt:lpstr> Conclusions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Case Study  Submission</dc:title>
  <dc:creator>Chiranjeev</dc:creator>
  <cp:lastModifiedBy>Prashanth Ram Kurumbudel</cp:lastModifiedBy>
  <cp:revision>92</cp:revision>
  <dcterms:created xsi:type="dcterms:W3CDTF">2016-06-09T08:16:28Z</dcterms:created>
  <dcterms:modified xsi:type="dcterms:W3CDTF">2018-05-27T11:42:17Z</dcterms:modified>
</cp:coreProperties>
</file>